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16" autoAdjust="0"/>
  </p:normalViewPr>
  <p:slideViewPr>
    <p:cSldViewPr>
      <p:cViewPr varScale="1">
        <p:scale>
          <a:sx n="69" d="100"/>
          <a:sy n="69" d="100"/>
        </p:scale>
        <p:origin x="-8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1CE60-13FD-4E4F-AD27-812C3F3224B5}" type="datetimeFigureOut">
              <a:rPr lang="en-CA" smtClean="0"/>
              <a:t>29/09/2011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1AFCA-F24F-4AB5-B2CE-A0BA253B9187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/>
              <a:t>Much</a:t>
            </a:r>
            <a:r>
              <a:rPr lang="en-CA" baseline="0" dirty="0" smtClean="0"/>
              <a:t> of this is adapted from Fundamentals of Computer Graphics (Peter Shirley)</a:t>
            </a:r>
          </a:p>
          <a:p>
            <a:pPr>
              <a:buFontTx/>
              <a:buChar char="-"/>
            </a:pPr>
            <a:r>
              <a:rPr lang="en-CA" baseline="0" dirty="0" smtClean="0"/>
              <a:t>Diagrams are from the book and provided freely at http://www.cs.utah.edu/~shirley/books/fcg2/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AFCA-F24F-4AB5-B2CE-A0BA253B9187}" type="slidenum">
              <a:rPr lang="en-CA" smtClean="0"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/>
              <a:t>It’s unlikely that</a:t>
            </a:r>
            <a:r>
              <a:rPr lang="en-CA" baseline="0" dirty="0" smtClean="0"/>
              <a:t> our viewing volume will be so nicely aligned with the world coordinates</a:t>
            </a:r>
          </a:p>
          <a:p>
            <a:pPr>
              <a:buFontTx/>
              <a:buChar char="-"/>
            </a:pPr>
            <a:r>
              <a:rPr lang="en-CA" baseline="0" dirty="0" smtClean="0"/>
              <a:t>We want to be able to change the viewpoint in 3D so we can look in any direction at our model</a:t>
            </a:r>
          </a:p>
          <a:p>
            <a:pPr>
              <a:buFontTx/>
              <a:buChar char="-"/>
            </a:pPr>
            <a:r>
              <a:rPr lang="en-CA" baseline="0" dirty="0" smtClean="0"/>
              <a:t>To do this, we define our camera by the following measures: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baseline="0" dirty="0" smtClean="0"/>
              <a:t>The eye position </a:t>
            </a:r>
            <a:r>
              <a:rPr lang="en-CA" baseline="0" dirty="0" smtClean="0"/>
              <a:t>(or camera center)</a:t>
            </a:r>
            <a:r>
              <a:rPr lang="en-CA" baseline="0" dirty="0" smtClean="0"/>
              <a:t> </a:t>
            </a:r>
            <a:r>
              <a:rPr lang="en-CA" b="1" baseline="0" dirty="0" smtClean="0"/>
              <a:t>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baseline="0" dirty="0" smtClean="0"/>
              <a:t>The gaze direction (or look-at point) </a:t>
            </a:r>
            <a:r>
              <a:rPr lang="en-CA" b="1" baseline="0" dirty="0" smtClean="0"/>
              <a:t>g</a:t>
            </a:r>
            <a:endParaRPr lang="en-CA" b="0" baseline="0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b="0" baseline="0" dirty="0" smtClean="0"/>
              <a:t>The view-up vector </a:t>
            </a:r>
            <a:r>
              <a:rPr lang="en-CA" b="1" baseline="0" dirty="0" smtClean="0"/>
              <a:t>t</a:t>
            </a:r>
            <a:endParaRPr lang="en-CA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AFCA-F24F-4AB5-B2CE-A0BA253B9187}" type="slidenum">
              <a:rPr lang="en-CA" smtClean="0"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/>
              <a:t>Those</a:t>
            </a:r>
            <a:r>
              <a:rPr lang="en-CA" baseline="0" dirty="0" smtClean="0"/>
              <a:t> three measures are enough to make our own little consistent coordinate system for the camera</a:t>
            </a:r>
          </a:p>
          <a:p>
            <a:pPr>
              <a:buFontTx/>
              <a:buChar char="-"/>
            </a:pPr>
            <a:r>
              <a:rPr lang="en-CA" baseline="0" dirty="0" smtClean="0"/>
              <a:t>We call this its “</a:t>
            </a:r>
            <a:r>
              <a:rPr lang="en-CA" baseline="0" dirty="0" err="1" smtClean="0"/>
              <a:t>uvw</a:t>
            </a:r>
            <a:r>
              <a:rPr lang="en-CA" baseline="0" dirty="0" smtClean="0"/>
              <a:t> basis” since the basis vectors can be constructed as per above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AFCA-F24F-4AB5-B2CE-A0BA253B9187}" type="slidenum">
              <a:rPr lang="en-CA" smtClean="0"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/>
              <a:t>Here’s the overall situation with</a:t>
            </a:r>
            <a:r>
              <a:rPr lang="en-CA" baseline="0" dirty="0" smtClean="0"/>
              <a:t> our camera looking at our view volume and the world coordinate system</a:t>
            </a:r>
          </a:p>
          <a:p>
            <a:pPr>
              <a:buFontTx/>
              <a:buChar char="-"/>
            </a:pPr>
            <a:r>
              <a:rPr lang="en-CA" baseline="0" dirty="0" smtClean="0"/>
              <a:t>If the points in the viewing volume were stored relative to the camera’s coordinate system we could directly apply the windowing transform to them and be done</a:t>
            </a:r>
          </a:p>
          <a:p>
            <a:pPr lvl="1">
              <a:buFontTx/>
              <a:buChar char="-"/>
            </a:pPr>
            <a:r>
              <a:rPr lang="en-CA" baseline="0" dirty="0" smtClean="0"/>
              <a:t>But they aren’t! They are stored relative to the world coordinate system in xyz coordinates</a:t>
            </a:r>
          </a:p>
          <a:p>
            <a:pPr lvl="0">
              <a:buFontTx/>
              <a:buChar char="-"/>
            </a:pPr>
            <a:r>
              <a:rPr lang="en-CA" baseline="0" dirty="0" smtClean="0"/>
              <a:t>So what do we need to do?</a:t>
            </a:r>
          </a:p>
          <a:p>
            <a:pPr lvl="1">
              <a:buFontTx/>
              <a:buChar char="-"/>
            </a:pPr>
            <a:r>
              <a:rPr lang="en-CA" baseline="0" dirty="0" smtClean="0"/>
              <a:t>We have to find out what our points are relative to the camera’s </a:t>
            </a:r>
            <a:r>
              <a:rPr lang="en-CA" baseline="0" dirty="0" err="1" smtClean="0"/>
              <a:t>uvw</a:t>
            </a:r>
            <a:r>
              <a:rPr lang="en-CA" baseline="0" dirty="0" smtClean="0"/>
              <a:t> coordinate system...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AFCA-F24F-4AB5-B2CE-A0BA253B9187}" type="slidenum">
              <a:rPr lang="en-CA" smtClean="0"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/>
              <a:t>Let’s take a slight break from</a:t>
            </a:r>
            <a:r>
              <a:rPr lang="en-CA" baseline="0" dirty="0" smtClean="0"/>
              <a:t> orthographic projection and talk about coordinate transforms</a:t>
            </a:r>
          </a:p>
          <a:p>
            <a:pPr>
              <a:buFontTx/>
              <a:buChar char="-"/>
            </a:pPr>
            <a:r>
              <a:rPr lang="en-CA" dirty="0" smtClean="0"/>
              <a:t>We understand how to represent point p in the usual coordinate system using </a:t>
            </a:r>
            <a:r>
              <a:rPr lang="en-CA" dirty="0" err="1" smtClean="0"/>
              <a:t>xy</a:t>
            </a:r>
            <a:r>
              <a:rPr lang="en-CA" dirty="0" smtClean="0"/>
              <a:t> coordinates...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AFCA-F24F-4AB5-B2CE-A0BA253B9187}" type="slidenum">
              <a:rPr lang="en-CA" smtClean="0"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/>
              <a:t>...but what if we now</a:t>
            </a:r>
            <a:r>
              <a:rPr lang="en-CA" baseline="0" dirty="0" smtClean="0"/>
              <a:t> also have a second coordinate system with basis vectors u and v?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AFCA-F24F-4AB5-B2CE-A0BA253B9187}" type="slidenum">
              <a:rPr lang="en-CA" smtClean="0"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/>
              <a:t>We</a:t>
            </a:r>
            <a:r>
              <a:rPr lang="en-CA" baseline="0" dirty="0" smtClean="0"/>
              <a:t> can represent p relative to either system – it doesn’t matter which one we choose because p is still in the same physical location either way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AFCA-F24F-4AB5-B2CE-A0BA253B9187}" type="slidenum">
              <a:rPr lang="en-CA" smtClean="0"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- We can express the point </a:t>
            </a:r>
            <a:r>
              <a:rPr lang="en-CA" b="1" dirty="0" smtClean="0"/>
              <a:t>p</a:t>
            </a:r>
            <a:r>
              <a:rPr lang="en-CA" b="0" dirty="0" smtClean="0"/>
              <a:t> in two different ways, each relative</a:t>
            </a:r>
            <a:r>
              <a:rPr lang="en-CA" b="0" baseline="0" dirty="0" smtClean="0"/>
              <a:t> to a different coordinate system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AFCA-F24F-4AB5-B2CE-A0BA253B9187}" type="slidenum">
              <a:rPr lang="en-CA" smtClean="0"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/>
              <a:t>Given</a:t>
            </a:r>
            <a:r>
              <a:rPr lang="en-CA" baseline="0" dirty="0" smtClean="0"/>
              <a:t> the numbers shown here, what are </a:t>
            </a:r>
            <a:r>
              <a:rPr lang="en-CA" sz="1200" dirty="0" smtClean="0"/>
              <a:t>(</a:t>
            </a:r>
            <a:r>
              <a:rPr lang="en-CA" sz="1200" dirty="0" err="1" smtClean="0"/>
              <a:t>x</a:t>
            </a:r>
            <a:r>
              <a:rPr lang="en-CA" sz="1200" baseline="-25000" dirty="0" err="1" smtClean="0"/>
              <a:t>p</a:t>
            </a:r>
            <a:r>
              <a:rPr lang="en-CA" sz="1200" dirty="0" err="1" smtClean="0"/>
              <a:t>,y</a:t>
            </a:r>
            <a:r>
              <a:rPr lang="en-CA" sz="1200" baseline="-25000" dirty="0" err="1" smtClean="0"/>
              <a:t>p</a:t>
            </a:r>
            <a:r>
              <a:rPr lang="en-CA" sz="1200" dirty="0" smtClean="0"/>
              <a:t>)  and (</a:t>
            </a:r>
            <a:r>
              <a:rPr lang="en-CA" sz="1200" dirty="0" err="1" smtClean="0"/>
              <a:t>u</a:t>
            </a:r>
            <a:r>
              <a:rPr lang="en-CA" sz="1200" baseline="-25000" dirty="0" err="1" smtClean="0"/>
              <a:t>p</a:t>
            </a:r>
            <a:r>
              <a:rPr lang="en-CA" sz="1200" dirty="0" err="1" smtClean="0"/>
              <a:t>,v</a:t>
            </a:r>
            <a:r>
              <a:rPr lang="en-CA" sz="1200" baseline="-25000" dirty="0" err="1" smtClean="0"/>
              <a:t>p</a:t>
            </a:r>
            <a:r>
              <a:rPr lang="en-CA" sz="1200" dirty="0" smtClean="0"/>
              <a:t>) ?</a:t>
            </a:r>
            <a:br>
              <a:rPr lang="en-CA" sz="1200" dirty="0" smtClean="0"/>
            </a:br>
            <a:r>
              <a:rPr lang="en-CA" sz="1200" dirty="0" smtClean="0"/>
              <a:t/>
            </a:r>
            <a:br>
              <a:rPr lang="en-CA" sz="1200" dirty="0" smtClean="0"/>
            </a:br>
            <a:endParaRPr lang="en-CA" sz="1200" dirty="0" smtClean="0"/>
          </a:p>
          <a:p>
            <a:pPr>
              <a:buFontTx/>
              <a:buChar char="-"/>
            </a:pPr>
            <a:r>
              <a:rPr lang="en-CA" sz="1200" dirty="0" smtClean="0"/>
              <a:t>Answer: (2.5,0.9) and (0.5, -0.7)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AFCA-F24F-4AB5-B2CE-A0BA253B9187}" type="slidenum">
              <a:rPr lang="en-CA" smtClean="0"/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- How do</a:t>
            </a:r>
            <a:r>
              <a:rPr lang="en-CA" baseline="0" dirty="0" smtClean="0"/>
              <a:t> you put these into matrix form?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AFCA-F24F-4AB5-B2CE-A0BA253B9187}" type="slidenum">
              <a:rPr lang="en-CA" smtClean="0"/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/>
              <a:t>Can you see how this would extend to 3D?</a:t>
            </a:r>
          </a:p>
          <a:p>
            <a:pPr>
              <a:buFontTx/>
              <a:buChar char="-"/>
            </a:pPr>
            <a:r>
              <a:rPr lang="en-CA" dirty="0" smtClean="0"/>
              <a:t>How</a:t>
            </a:r>
            <a:r>
              <a:rPr lang="en-CA" baseline="0" dirty="0" smtClean="0"/>
              <a:t> would the inverse look? i.e. Going from (</a:t>
            </a:r>
            <a:r>
              <a:rPr lang="en-CA" baseline="0" dirty="0" err="1" smtClean="0"/>
              <a:t>x</a:t>
            </a:r>
            <a:r>
              <a:rPr lang="en-CA" baseline="-25000" dirty="0" err="1" smtClean="0"/>
              <a:t>p</a:t>
            </a:r>
            <a:r>
              <a:rPr lang="en-CA" baseline="0" dirty="0" err="1" smtClean="0"/>
              <a:t>,y</a:t>
            </a:r>
            <a:r>
              <a:rPr lang="en-CA" baseline="-25000" dirty="0" err="1" smtClean="0"/>
              <a:t>p</a:t>
            </a:r>
            <a:r>
              <a:rPr lang="en-CA" baseline="0" dirty="0" smtClean="0"/>
              <a:t>) to (</a:t>
            </a:r>
            <a:r>
              <a:rPr lang="en-CA" baseline="0" dirty="0" err="1" smtClean="0"/>
              <a:t>u</a:t>
            </a:r>
            <a:r>
              <a:rPr lang="en-CA" baseline="-25000" dirty="0" err="1" smtClean="0"/>
              <a:t>p</a:t>
            </a:r>
            <a:r>
              <a:rPr lang="en-CA" baseline="0" dirty="0" err="1" smtClean="0"/>
              <a:t>,v</a:t>
            </a:r>
            <a:r>
              <a:rPr lang="en-CA" baseline="-25000" dirty="0" err="1" smtClean="0"/>
              <a:t>p</a:t>
            </a:r>
            <a:r>
              <a:rPr lang="en-CA" baseline="0" dirty="0" smtClean="0"/>
              <a:t>)?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AFCA-F24F-4AB5-B2CE-A0BA253B9187}" type="slidenum">
              <a:rPr lang="en-CA" smtClean="0"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- Eventually</a:t>
            </a:r>
            <a:r>
              <a:rPr lang="en-CA" baseline="0" dirty="0" smtClean="0"/>
              <a:t> we can work with opaque objects (like triangle faces) and can handle hidden-line and hidden-surface removal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AFCA-F24F-4AB5-B2CE-A0BA253B9187}" type="slidenum">
              <a:rPr lang="en-CA" smtClean="0"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baseline="0" dirty="0" smtClean="0"/>
              <a:t>Back to our camera...</a:t>
            </a:r>
          </a:p>
          <a:p>
            <a:pPr>
              <a:buFontTx/>
              <a:buChar char="-"/>
            </a:pPr>
            <a:r>
              <a:rPr lang="en-CA" baseline="0" dirty="0" smtClean="0"/>
              <a:t>How do we write our points in terms of the camera’s </a:t>
            </a:r>
            <a:r>
              <a:rPr lang="en-CA" baseline="0" dirty="0" err="1" smtClean="0"/>
              <a:t>uvw</a:t>
            </a:r>
            <a:r>
              <a:rPr lang="en-CA" baseline="0" dirty="0" smtClean="0"/>
              <a:t> axes?</a:t>
            </a:r>
          </a:p>
          <a:p>
            <a:pPr lvl="1">
              <a:buFontTx/>
              <a:buChar char="-"/>
            </a:pPr>
            <a:r>
              <a:rPr lang="en-CA" baseline="0" dirty="0" smtClean="0"/>
              <a:t>Hint: we aren’t going from </a:t>
            </a:r>
            <a:r>
              <a:rPr lang="en-CA" baseline="0" dirty="0" err="1" smtClean="0"/>
              <a:t>uvw</a:t>
            </a:r>
            <a:r>
              <a:rPr lang="en-CA" baseline="0" dirty="0" smtClean="0"/>
              <a:t> to xyz, but rather the other way around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AFCA-F24F-4AB5-B2CE-A0BA253B9187}" type="slidenum">
              <a:rPr lang="en-CA" smtClean="0"/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baseline="0" dirty="0" smtClean="0"/>
              <a:t>We call the resulting matrix, a product of two other matrices, the view transformation </a:t>
            </a:r>
            <a:r>
              <a:rPr lang="en-CA" baseline="0" dirty="0" err="1" smtClean="0"/>
              <a:t>M</a:t>
            </a:r>
            <a:r>
              <a:rPr lang="en-CA" baseline="-25000" dirty="0" err="1" smtClean="0"/>
              <a:t>v</a:t>
            </a:r>
            <a:endParaRPr lang="en-CA" baseline="-25000" dirty="0" smtClean="0"/>
          </a:p>
          <a:p>
            <a:pPr>
              <a:buFontTx/>
              <a:buChar char="-"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AFCA-F24F-4AB5-B2CE-A0BA253B9187}" type="slidenum">
              <a:rPr lang="en-CA" smtClean="0"/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baseline="0" dirty="0" smtClean="0"/>
              <a:t>The key point in perspective projection is that objects are projected directly toward the eye, and they are drawn where they meet a view plane in front of the eye</a:t>
            </a:r>
          </a:p>
          <a:p>
            <a:pPr lvl="1">
              <a:buFontTx/>
              <a:buChar char="-"/>
            </a:pPr>
            <a:r>
              <a:rPr lang="en-CA" baseline="0" dirty="0" smtClean="0"/>
              <a:t>If you know the pinhole camera model, this is basically it</a:t>
            </a:r>
          </a:p>
          <a:p>
            <a:pPr lvl="0">
              <a:buFontTx/>
              <a:buChar char="-"/>
            </a:pPr>
            <a:r>
              <a:rPr lang="en-CA" baseline="0" dirty="0" smtClean="0"/>
              <a:t>The size of an object on the screen is proportional to 1/z</a:t>
            </a:r>
          </a:p>
          <a:p>
            <a:pPr lvl="1">
              <a:buFontTx/>
              <a:buChar char="-"/>
            </a:pPr>
            <a:r>
              <a:rPr lang="en-CA" baseline="0" dirty="0" smtClean="0"/>
              <a:t>This leads to the equation given above, which you can see from the similar triangles relationship in the diagram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AFCA-F24F-4AB5-B2CE-A0BA253B9187}" type="slidenum">
              <a:rPr lang="en-CA" smtClean="0"/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/>
              <a:t>If</a:t>
            </a:r>
            <a:r>
              <a:rPr lang="en-CA" baseline="0" dirty="0" smtClean="0"/>
              <a:t> we can ensure that lines through the eye are still parallel, we can actually move the points into a location where we can do a standard orthographic projection</a:t>
            </a:r>
          </a:p>
          <a:p>
            <a:pPr>
              <a:buFontTx/>
              <a:buChar char="-"/>
            </a:pPr>
            <a:r>
              <a:rPr lang="en-CA" dirty="0" smtClean="0"/>
              <a:t>The z-coordinates</a:t>
            </a:r>
            <a:r>
              <a:rPr lang="en-CA" baseline="0" dirty="0" smtClean="0"/>
              <a:t> won’t be spaced out the same way anymore, but that’s actually ok – only their relative ordering needs to be preserved for z-buffering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AFCA-F24F-4AB5-B2CE-A0BA253B9187}" type="slidenum">
              <a:rPr lang="en-CA" smtClean="0"/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AFCA-F24F-4AB5-B2CE-A0BA253B9187}" type="slidenum">
              <a:rPr lang="en-CA" smtClean="0"/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/>
              <a:t>The projection we want leaves points on the z=n</a:t>
            </a:r>
            <a:r>
              <a:rPr lang="en-CA" baseline="0" dirty="0" smtClean="0"/>
              <a:t> plane unchanged and maps the large z=f rectangle at the back of the perspective volume to the small z=f rectangle at the back of the orthographic volume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AFCA-F24F-4AB5-B2CE-A0BA253B9187}" type="slidenum">
              <a:rPr lang="en-CA" smtClean="0"/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/>
              <a:t>Given the fact that the point we multiply</a:t>
            </a:r>
            <a:r>
              <a:rPr lang="en-CA" baseline="0" dirty="0" smtClean="0"/>
              <a:t> will be homogenized later by dividing the fourth coordinate, we can use this matrix to accomplish our divide-by-z and go from the perspective to orthographic viewing volume</a:t>
            </a:r>
          </a:p>
          <a:p>
            <a:pPr>
              <a:buFontTx/>
              <a:buChar char="-"/>
            </a:pPr>
            <a:r>
              <a:rPr lang="en-CA" baseline="0" dirty="0" smtClean="0"/>
              <a:t>Try multiplying out this matrix with a point (x,y,z,1) and homogenizing – see what you get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AFCA-F24F-4AB5-B2CE-A0BA253B9187}" type="slidenum">
              <a:rPr lang="en-CA" smtClean="0"/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AFCA-F24F-4AB5-B2CE-A0BA253B9187}" type="slidenum">
              <a:rPr lang="en-CA" smtClean="0"/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/>
              <a:t>Best of all, since we’re going</a:t>
            </a:r>
            <a:r>
              <a:rPr lang="en-CA" baseline="0" dirty="0" smtClean="0"/>
              <a:t> to be</a:t>
            </a:r>
            <a:r>
              <a:rPr lang="en-CA" dirty="0" smtClean="0"/>
              <a:t> homogenizing</a:t>
            </a:r>
            <a:r>
              <a:rPr lang="en-CA" baseline="0" dirty="0" smtClean="0"/>
              <a:t> anyway, we can simplify our perspective matrix just by multiplying everything by n</a:t>
            </a:r>
          </a:p>
          <a:p>
            <a:pPr lvl="1">
              <a:buFontTx/>
              <a:buChar char="-"/>
            </a:pPr>
            <a:r>
              <a:rPr lang="en-CA" baseline="0" dirty="0" smtClean="0"/>
              <a:t>Looks much nicer now!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AFCA-F24F-4AB5-B2CE-A0BA253B9187}" type="slidenum">
              <a:rPr lang="en-CA" smtClean="0"/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</a:t>
            </a:r>
            <a:r>
              <a:rPr lang="en-CA" baseline="0" dirty="0" smtClean="0"/>
              <a:t> only difference is whether you are looking down the positive or negative z-axis.  Otherwise the theory remains </a:t>
            </a:r>
            <a:r>
              <a:rPr lang="en-CA" baseline="0" smtClean="0"/>
              <a:t>the same.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AFCA-F24F-4AB5-B2CE-A0BA253B9187}" type="slidenum">
              <a:rPr lang="en-CA" smtClean="0"/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/>
              <a:t>We’ll only</a:t>
            </a:r>
            <a:r>
              <a:rPr lang="en-CA" baseline="0" dirty="0" smtClean="0"/>
              <a:t> project points within this canonical view volume, a cube centered around the origin, onto the screen as pixels</a:t>
            </a:r>
          </a:p>
          <a:p>
            <a:pPr lvl="1">
              <a:buFontTx/>
              <a:buChar char="-"/>
            </a:pPr>
            <a:r>
              <a:rPr lang="en-CA" baseline="0" dirty="0" smtClean="0"/>
              <a:t>i.e. Points at x=-1 end up at the let side of the screen, points at x=1 at the rights hand side, etc</a:t>
            </a:r>
          </a:p>
          <a:p>
            <a:pPr lvl="0">
              <a:buFontTx/>
              <a:buChar char="-"/>
            </a:pPr>
            <a:r>
              <a:rPr lang="en-CA" baseline="0" dirty="0" smtClean="0"/>
              <a:t>The transformation that does this is called the windowing transform, but we won’t go into details – we’ll just call it M</a:t>
            </a:r>
            <a:r>
              <a:rPr lang="en-CA" baseline="-25000" dirty="0" smtClean="0"/>
              <a:t>w</a:t>
            </a:r>
            <a:endParaRPr lang="en-CA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AFCA-F24F-4AB5-B2CE-A0BA253B9187}" type="slidenum">
              <a:rPr lang="en-CA" smtClean="0"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- Windowing transform</a:t>
            </a:r>
            <a:r>
              <a:rPr lang="en-CA" baseline="0" dirty="0" smtClean="0"/>
              <a:t> is 2D since we can just ignore the z-values of points and keep the </a:t>
            </a:r>
            <a:r>
              <a:rPr lang="en-CA" baseline="0" dirty="0" err="1" smtClean="0"/>
              <a:t>x,y</a:t>
            </a:r>
            <a:r>
              <a:rPr lang="en-CA" baseline="0" dirty="0" smtClean="0"/>
              <a:t> values (simply moving the </a:t>
            </a:r>
            <a:r>
              <a:rPr lang="en-CA" baseline="0" dirty="0" err="1" smtClean="0"/>
              <a:t>x,y</a:t>
            </a:r>
            <a:r>
              <a:rPr lang="en-CA" baseline="0" dirty="0" smtClean="0"/>
              <a:t> values to be spread correctly across the size of the screen)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AFCA-F24F-4AB5-B2CE-A0BA253B9187}" type="slidenum">
              <a:rPr lang="en-CA" smtClean="0"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/>
              <a:t>In orthographic projection, objects don’t appear smaller as</a:t>
            </a:r>
            <a:r>
              <a:rPr lang="en-CA" baseline="0" dirty="0" smtClean="0"/>
              <a:t> they get farther away, as they would with perspective projection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AFCA-F24F-4AB5-B2CE-A0BA253B9187}" type="slidenum">
              <a:rPr lang="en-CA" smtClean="0"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baseline="0" dirty="0" smtClean="0"/>
              <a:t>Easy to get from the world model to the canonical view (and ultimately the screen) because we don’t want to distort anything – parallel lines stay parallel, etc</a:t>
            </a:r>
          </a:p>
          <a:p>
            <a:pPr lvl="1">
              <a:buFontTx/>
              <a:buChar char="-"/>
            </a:pPr>
            <a:r>
              <a:rPr lang="en-CA" baseline="0" dirty="0" smtClean="0"/>
              <a:t>Just need to move and scale our viewing volume (i.e. What we can see in the scene) until it is a cube around the origin</a:t>
            </a:r>
          </a:p>
          <a:p>
            <a:pPr lvl="0">
              <a:buFontTx/>
              <a:buChar char="-"/>
            </a:pPr>
            <a:r>
              <a:rPr lang="en-CA" baseline="0" dirty="0" smtClean="0"/>
              <a:t>For now we’ll assume a simple case where the viewing volume is aligned to our world coordinate axes</a:t>
            </a:r>
          </a:p>
          <a:p>
            <a:pPr lvl="0">
              <a:buFontTx/>
              <a:buChar char="-"/>
            </a:pPr>
            <a:r>
              <a:rPr lang="en-CA" baseline="0" dirty="0" smtClean="0"/>
              <a:t>The viewing volume is bounded by the following planes:</a:t>
            </a:r>
          </a:p>
          <a:p>
            <a:pPr lvl="1">
              <a:buFontTx/>
              <a:buChar char="-"/>
            </a:pPr>
            <a:r>
              <a:rPr lang="en-CA" baseline="0" dirty="0" smtClean="0"/>
              <a:t>x=l : left plane</a:t>
            </a:r>
          </a:p>
          <a:p>
            <a:pPr lvl="1">
              <a:buFontTx/>
              <a:buChar char="-"/>
            </a:pPr>
            <a:r>
              <a:rPr lang="en-CA" baseline="0" dirty="0" smtClean="0"/>
              <a:t>x = r : right plane</a:t>
            </a:r>
          </a:p>
          <a:p>
            <a:pPr lvl="1">
              <a:buFontTx/>
              <a:buChar char="-"/>
            </a:pPr>
            <a:r>
              <a:rPr lang="en-CA" baseline="0" dirty="0" smtClean="0"/>
              <a:t>y = b : bottom plane</a:t>
            </a:r>
          </a:p>
          <a:p>
            <a:pPr lvl="1">
              <a:buFontTx/>
              <a:buChar char="-"/>
            </a:pPr>
            <a:r>
              <a:rPr lang="en-CA" baseline="0" dirty="0" smtClean="0"/>
              <a:t>y = t : top plane</a:t>
            </a:r>
          </a:p>
          <a:p>
            <a:pPr lvl="1">
              <a:buFontTx/>
              <a:buChar char="-"/>
            </a:pPr>
            <a:r>
              <a:rPr lang="en-CA" baseline="0" dirty="0" smtClean="0"/>
              <a:t>z = n : near plane</a:t>
            </a:r>
          </a:p>
          <a:p>
            <a:pPr lvl="1">
              <a:buFontTx/>
              <a:buChar char="-"/>
            </a:pPr>
            <a:r>
              <a:rPr lang="en-CA" baseline="0" dirty="0" smtClean="0"/>
              <a:t>z = f : far plane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AFCA-F24F-4AB5-B2CE-A0BA253B9187}" type="slidenum">
              <a:rPr lang="en-CA" smtClean="0"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-Can</a:t>
            </a:r>
            <a:r>
              <a:rPr lang="en-CA" baseline="0" dirty="0" smtClean="0"/>
              <a:t> you figure out what values we’d plug into these matrices to move the box to the origin and scale it so that the coordinates of the corners are all 1 or -1?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AFCA-F24F-4AB5-B2CE-A0BA253B9187}" type="slidenum">
              <a:rPr lang="en-CA" smtClean="0"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AFCA-F24F-4AB5-B2CE-A0BA253B9187}" type="slidenum">
              <a:rPr lang="en-CA" smtClean="0"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/>
              <a:t>Although the windowing transform mentioned earlier is actually 2D,</a:t>
            </a:r>
            <a:r>
              <a:rPr lang="en-CA" baseline="0" dirty="0" smtClean="0"/>
              <a:t> we can add a “do-nothing” row for the z-coordinate when combining M</a:t>
            </a:r>
            <a:r>
              <a:rPr lang="en-CA" baseline="-25000" dirty="0" smtClean="0"/>
              <a:t>w</a:t>
            </a:r>
            <a:r>
              <a:rPr lang="en-CA" baseline="0" dirty="0" smtClean="0"/>
              <a:t> with the other matrices</a:t>
            </a:r>
          </a:p>
          <a:p>
            <a:pPr>
              <a:buFontTx/>
              <a:buChar char="-"/>
            </a:pPr>
            <a:r>
              <a:rPr lang="en-CA" baseline="0" dirty="0" smtClean="0"/>
              <a:t>After this operation, the z-values will be in the range [-1,1] which will be useful for z-buffering</a:t>
            </a:r>
          </a:p>
          <a:p>
            <a:pPr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AFCA-F24F-4AB5-B2CE-A0BA253B9187}" type="slidenum">
              <a:rPr lang="en-CA" smtClean="0"/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F16C-25A8-4C4B-899F-74B103A91BCF}" type="datetimeFigureOut">
              <a:rPr lang="en-CA" smtClean="0"/>
              <a:t>29/09/2011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7B50-CCF1-4D50-8FFF-F92022DA297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F16C-25A8-4C4B-899F-74B103A91BCF}" type="datetimeFigureOut">
              <a:rPr lang="en-CA" smtClean="0"/>
              <a:t>29/09/2011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7B50-CCF1-4D50-8FFF-F92022DA297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F16C-25A8-4C4B-899F-74B103A91BCF}" type="datetimeFigureOut">
              <a:rPr lang="en-CA" smtClean="0"/>
              <a:t>29/09/2011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7B50-CCF1-4D50-8FFF-F92022DA297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F16C-25A8-4C4B-899F-74B103A91BCF}" type="datetimeFigureOut">
              <a:rPr lang="en-CA" smtClean="0"/>
              <a:t>29/09/2011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7B50-CCF1-4D50-8FFF-F92022DA297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F16C-25A8-4C4B-899F-74B103A91BCF}" type="datetimeFigureOut">
              <a:rPr lang="en-CA" smtClean="0"/>
              <a:t>29/09/2011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7B50-CCF1-4D50-8FFF-F92022DA297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F16C-25A8-4C4B-899F-74B103A91BCF}" type="datetimeFigureOut">
              <a:rPr lang="en-CA" smtClean="0"/>
              <a:t>29/09/2011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7B50-CCF1-4D50-8FFF-F92022DA297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F16C-25A8-4C4B-899F-74B103A91BCF}" type="datetimeFigureOut">
              <a:rPr lang="en-CA" smtClean="0"/>
              <a:t>29/09/2011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7B50-CCF1-4D50-8FFF-F92022DA297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F16C-25A8-4C4B-899F-74B103A91BCF}" type="datetimeFigureOut">
              <a:rPr lang="en-CA" smtClean="0"/>
              <a:t>29/09/2011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7B50-CCF1-4D50-8FFF-F92022DA297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F16C-25A8-4C4B-899F-74B103A91BCF}" type="datetimeFigureOut">
              <a:rPr lang="en-CA" smtClean="0"/>
              <a:t>29/09/2011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7B50-CCF1-4D50-8FFF-F92022DA297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F16C-25A8-4C4B-899F-74B103A91BCF}" type="datetimeFigureOut">
              <a:rPr lang="en-CA" smtClean="0"/>
              <a:t>29/09/2011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7B50-CCF1-4D50-8FFF-F92022DA297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F16C-25A8-4C4B-899F-74B103A91BCF}" type="datetimeFigureOut">
              <a:rPr lang="en-CA" smtClean="0"/>
              <a:t>29/09/2011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7B50-CCF1-4D50-8FFF-F92022DA297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8F16C-25A8-4C4B-899F-74B103A91BCF}" type="datetimeFigureOut">
              <a:rPr lang="en-CA" smtClean="0"/>
              <a:t>29/09/2011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7B50-CCF1-4D50-8FFF-F92022DA2975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windows/desktop/bb204853%28v=vs.85%29.aspx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1">
                    <a:lumMod val="50000"/>
                  </a:schemeClr>
                </a:solidFill>
              </a:rPr>
              <a:t>Viewing</a:t>
            </a:r>
            <a:endParaRPr lang="en-C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The Camera and Projection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516149" y="5661248"/>
            <a:ext cx="4111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Gail Carmichael (gail_c@scs.carleton.ca)</a:t>
            </a:r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Gail\Desktop\FCG2_figures\chapter7_viewing\viewcoord-justcamer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132856"/>
            <a:ext cx="2160240" cy="331690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Arbitrary View Positions</a:t>
            </a:r>
            <a:endParaRPr lang="en-CA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148064" y="3804348"/>
            <a:ext cx="1296144" cy="7920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52120" y="3228284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</a:rPr>
              <a:t>Camera is looking this way</a:t>
            </a:r>
            <a:endParaRPr lang="en-C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409238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</a:rPr>
              <a:t>Camera is centered here</a:t>
            </a:r>
            <a:endParaRPr lang="en-C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9" name="Shape 18"/>
          <p:cNvCxnSpPr>
            <a:stCxn id="9" idx="0"/>
          </p:cNvCxnSpPr>
          <p:nvPr/>
        </p:nvCxnSpPr>
        <p:spPr>
          <a:xfrm rot="5400000" flipH="1" flipV="1">
            <a:off x="2987824" y="3156276"/>
            <a:ext cx="216024" cy="1656184"/>
          </a:xfrm>
          <a:prstGeom prst="curved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139952" y="2148164"/>
            <a:ext cx="720080" cy="122413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79712" y="214816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</a:rPr>
              <a:t>Top of camera</a:t>
            </a:r>
            <a:br>
              <a:rPr lang="en-CA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</a:rPr>
              <a:t>goes this way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Gail\Desktop\FCG2_figures\chapter7_viewing\viewcoo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80928"/>
            <a:ext cx="3625825" cy="343065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Arbitrary View Positions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942929" y="1592796"/>
            <a:ext cx="3110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 smtClean="0"/>
              <a:t>w</a:t>
            </a:r>
            <a:r>
              <a:rPr lang="en-CA" sz="3600" dirty="0" smtClean="0"/>
              <a:t> = - (</a:t>
            </a:r>
            <a:r>
              <a:rPr lang="en-CA" sz="3600" b="1" dirty="0" smtClean="0"/>
              <a:t>g</a:t>
            </a:r>
            <a:r>
              <a:rPr lang="en-CA" sz="3600" dirty="0" smtClean="0"/>
              <a:t> / ||</a:t>
            </a:r>
            <a:r>
              <a:rPr lang="en-CA" sz="3600" b="1" dirty="0" smtClean="0"/>
              <a:t>g</a:t>
            </a:r>
            <a:r>
              <a:rPr lang="en-CA" sz="3600" dirty="0" smtClean="0"/>
              <a:t>||)</a:t>
            </a:r>
            <a:endParaRPr lang="en-CA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211960" y="2564904"/>
            <a:ext cx="4572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 smtClean="0"/>
              <a:t>u</a:t>
            </a:r>
            <a:r>
              <a:rPr lang="en-CA" sz="3600" dirty="0" smtClean="0"/>
              <a:t> =  (</a:t>
            </a:r>
            <a:r>
              <a:rPr lang="en-CA" sz="3600" b="1" dirty="0" smtClean="0"/>
              <a:t>t</a:t>
            </a:r>
            <a:r>
              <a:rPr lang="en-CA" sz="3600" dirty="0" smtClean="0"/>
              <a:t> × </a:t>
            </a:r>
            <a:r>
              <a:rPr lang="en-CA" sz="3600" b="1" dirty="0" smtClean="0"/>
              <a:t>w</a:t>
            </a:r>
            <a:r>
              <a:rPr lang="en-CA" sz="3600" dirty="0" smtClean="0"/>
              <a:t>) / ||</a:t>
            </a:r>
            <a:r>
              <a:rPr lang="en-CA" sz="3600" b="1" dirty="0" smtClean="0"/>
              <a:t> t</a:t>
            </a:r>
            <a:r>
              <a:rPr lang="en-CA" sz="3600" dirty="0" smtClean="0"/>
              <a:t> × </a:t>
            </a:r>
            <a:r>
              <a:rPr lang="en-CA" sz="3600" b="1" dirty="0" smtClean="0"/>
              <a:t>w </a:t>
            </a:r>
            <a:r>
              <a:rPr lang="en-CA" sz="3600" dirty="0" smtClean="0"/>
              <a:t>||</a:t>
            </a:r>
            <a:endParaRPr lang="en-CA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453486" y="3537012"/>
            <a:ext cx="2089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 smtClean="0"/>
              <a:t>v</a:t>
            </a:r>
            <a:r>
              <a:rPr lang="en-CA" sz="3600" dirty="0" smtClean="0"/>
              <a:t> =  </a:t>
            </a:r>
            <a:r>
              <a:rPr lang="en-CA" sz="3600" b="1" dirty="0" smtClean="0"/>
              <a:t>w</a:t>
            </a:r>
            <a:r>
              <a:rPr lang="en-CA" sz="3600" dirty="0" smtClean="0"/>
              <a:t> × </a:t>
            </a:r>
            <a:r>
              <a:rPr lang="en-CA" sz="3600" b="1" dirty="0" smtClean="0"/>
              <a:t>u</a:t>
            </a:r>
            <a:endParaRPr lang="en-CA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Arbitrary View Positions</a:t>
            </a:r>
            <a:endParaRPr lang="en-CA" dirty="0"/>
          </a:p>
        </p:txBody>
      </p:sp>
      <p:pic>
        <p:nvPicPr>
          <p:cNvPr id="5122" name="Picture 2" descr="C:\Users\Gail\Desktop\FCG2_figures\chapter7_viewing\orthoviewing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540" y="1577077"/>
            <a:ext cx="5902920" cy="4804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Coordinate Transformations</a:t>
            </a:r>
            <a:endParaRPr lang="en-CA" dirty="0"/>
          </a:p>
        </p:txBody>
      </p:sp>
      <p:pic>
        <p:nvPicPr>
          <p:cNvPr id="6146" name="Picture 2" descr="C:\Users\Gail\Desktop\FCG2_figures\chapter7_viewing\coordxform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7941" y="3752992"/>
            <a:ext cx="5068119" cy="2196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ail\Desktop\FCG2_figures\chapter7_viewing\coordxform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33258"/>
            <a:ext cx="4968552" cy="421602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Coordinate Transformations</a:t>
            </a:r>
            <a:endParaRPr lang="en-C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ail\Desktop\FCG2_figures\chapter7_viewing\coordxform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171" y="1916832"/>
            <a:ext cx="5903659" cy="38180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Coordinate Transformations</a:t>
            </a:r>
            <a:endParaRPr lang="en-C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Coordinate Transformations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2121387" y="1772816"/>
            <a:ext cx="4714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 smtClean="0"/>
              <a:t>p</a:t>
            </a:r>
            <a:r>
              <a:rPr lang="en-CA" sz="3200" dirty="0" smtClean="0"/>
              <a:t> = (</a:t>
            </a:r>
            <a:r>
              <a:rPr lang="en-CA" sz="3200" dirty="0" err="1" smtClean="0"/>
              <a:t>x</a:t>
            </a:r>
            <a:r>
              <a:rPr lang="en-CA" sz="3200" baseline="-25000" dirty="0" err="1" smtClean="0"/>
              <a:t>p</a:t>
            </a:r>
            <a:r>
              <a:rPr lang="en-CA" sz="3200" dirty="0" err="1" smtClean="0"/>
              <a:t>,y</a:t>
            </a:r>
            <a:r>
              <a:rPr lang="en-CA" sz="3200" baseline="-25000" dirty="0" err="1" smtClean="0"/>
              <a:t>p</a:t>
            </a:r>
            <a:r>
              <a:rPr lang="en-CA" sz="3200" dirty="0" smtClean="0"/>
              <a:t>) ≡ </a:t>
            </a:r>
            <a:r>
              <a:rPr lang="en-CA" sz="3200" b="1" dirty="0" smtClean="0"/>
              <a:t>o</a:t>
            </a:r>
            <a:r>
              <a:rPr lang="en-CA" sz="3200" dirty="0" smtClean="0"/>
              <a:t> + </a:t>
            </a:r>
            <a:r>
              <a:rPr lang="en-CA" sz="3200" dirty="0" err="1" smtClean="0"/>
              <a:t>x</a:t>
            </a:r>
            <a:r>
              <a:rPr lang="en-CA" sz="3200" baseline="-25000" dirty="0" err="1" smtClean="0"/>
              <a:t>p</a:t>
            </a:r>
            <a:r>
              <a:rPr lang="en-CA" sz="3200" b="1" dirty="0" err="1" smtClean="0"/>
              <a:t>x</a:t>
            </a:r>
            <a:r>
              <a:rPr lang="en-CA" sz="3200" dirty="0" smtClean="0"/>
              <a:t> + </a:t>
            </a:r>
            <a:r>
              <a:rPr lang="en-CA" sz="3200" dirty="0" err="1" smtClean="0"/>
              <a:t>y</a:t>
            </a:r>
            <a:r>
              <a:rPr lang="en-CA" sz="3200" baseline="-25000" dirty="0" err="1" smtClean="0"/>
              <a:t>p</a:t>
            </a:r>
            <a:r>
              <a:rPr lang="en-CA" sz="3200" b="1" dirty="0" err="1" smtClean="0"/>
              <a:t>y</a:t>
            </a:r>
            <a:endParaRPr lang="en-CA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87724" y="2492896"/>
            <a:ext cx="4782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 smtClean="0"/>
              <a:t>p</a:t>
            </a:r>
            <a:r>
              <a:rPr lang="en-CA" sz="3200" dirty="0" smtClean="0"/>
              <a:t> = (</a:t>
            </a:r>
            <a:r>
              <a:rPr lang="en-CA" sz="3200" dirty="0" err="1" smtClean="0"/>
              <a:t>u</a:t>
            </a:r>
            <a:r>
              <a:rPr lang="en-CA" sz="3200" baseline="-25000" dirty="0" err="1" smtClean="0"/>
              <a:t>p</a:t>
            </a:r>
            <a:r>
              <a:rPr lang="en-CA" sz="3200" dirty="0" err="1" smtClean="0"/>
              <a:t>,v</a:t>
            </a:r>
            <a:r>
              <a:rPr lang="en-CA" sz="3200" baseline="-25000" dirty="0" err="1" smtClean="0"/>
              <a:t>p</a:t>
            </a:r>
            <a:r>
              <a:rPr lang="en-CA" sz="3200" dirty="0" smtClean="0"/>
              <a:t>) ≡ </a:t>
            </a:r>
            <a:r>
              <a:rPr lang="en-CA" sz="3200" b="1" dirty="0" smtClean="0"/>
              <a:t>e</a:t>
            </a:r>
            <a:r>
              <a:rPr lang="en-CA" sz="3200" dirty="0" smtClean="0"/>
              <a:t> + </a:t>
            </a:r>
            <a:r>
              <a:rPr lang="en-CA" sz="3200" dirty="0" err="1" smtClean="0"/>
              <a:t>u</a:t>
            </a:r>
            <a:r>
              <a:rPr lang="en-CA" sz="3200" baseline="-25000" dirty="0" err="1" smtClean="0"/>
              <a:t>p</a:t>
            </a:r>
            <a:r>
              <a:rPr lang="en-CA" sz="3200" b="1" dirty="0" err="1" smtClean="0"/>
              <a:t>u</a:t>
            </a:r>
            <a:r>
              <a:rPr lang="en-CA" sz="3200" dirty="0" smtClean="0"/>
              <a:t> + </a:t>
            </a:r>
            <a:r>
              <a:rPr lang="en-CA" sz="3200" dirty="0" err="1" smtClean="0"/>
              <a:t>v</a:t>
            </a:r>
            <a:r>
              <a:rPr lang="en-CA" sz="3200" baseline="-25000" dirty="0" err="1" smtClean="0"/>
              <a:t>p</a:t>
            </a:r>
            <a:r>
              <a:rPr lang="en-CA" sz="3200" b="1" dirty="0" err="1" smtClean="0"/>
              <a:t>v</a:t>
            </a:r>
            <a:endParaRPr lang="en-CA" sz="3200" b="1" dirty="0"/>
          </a:p>
        </p:txBody>
      </p:sp>
      <p:pic>
        <p:nvPicPr>
          <p:cNvPr id="5" name="Picture 2" descr="C:\Users\Gail\Desktop\FCG2_figures\chapter7_viewing\coordxform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749751"/>
            <a:ext cx="2736304" cy="2321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Coordinate Transformations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2121387" y="1404065"/>
            <a:ext cx="4714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 smtClean="0"/>
              <a:t>p</a:t>
            </a:r>
            <a:r>
              <a:rPr lang="en-CA" sz="3200" dirty="0" smtClean="0"/>
              <a:t> = (</a:t>
            </a:r>
            <a:r>
              <a:rPr lang="en-CA" sz="3200" dirty="0" err="1" smtClean="0"/>
              <a:t>x</a:t>
            </a:r>
            <a:r>
              <a:rPr lang="en-CA" sz="3200" baseline="-25000" dirty="0" err="1" smtClean="0"/>
              <a:t>p</a:t>
            </a:r>
            <a:r>
              <a:rPr lang="en-CA" sz="3200" dirty="0" err="1" smtClean="0"/>
              <a:t>,y</a:t>
            </a:r>
            <a:r>
              <a:rPr lang="en-CA" sz="3200" baseline="-25000" dirty="0" err="1" smtClean="0"/>
              <a:t>p</a:t>
            </a:r>
            <a:r>
              <a:rPr lang="en-CA" sz="3200" dirty="0" smtClean="0"/>
              <a:t>) ≡ </a:t>
            </a:r>
            <a:r>
              <a:rPr lang="en-CA" sz="3200" b="1" dirty="0" smtClean="0"/>
              <a:t>o</a:t>
            </a:r>
            <a:r>
              <a:rPr lang="en-CA" sz="3200" dirty="0" smtClean="0"/>
              <a:t> + </a:t>
            </a:r>
            <a:r>
              <a:rPr lang="en-CA" sz="3200" dirty="0" err="1" smtClean="0"/>
              <a:t>x</a:t>
            </a:r>
            <a:r>
              <a:rPr lang="en-CA" sz="3200" baseline="-25000" dirty="0" err="1" smtClean="0"/>
              <a:t>p</a:t>
            </a:r>
            <a:r>
              <a:rPr lang="en-CA" sz="3200" b="1" dirty="0" err="1" smtClean="0"/>
              <a:t>x</a:t>
            </a:r>
            <a:r>
              <a:rPr lang="en-CA" sz="3200" dirty="0" smtClean="0"/>
              <a:t> + </a:t>
            </a:r>
            <a:r>
              <a:rPr lang="en-CA" sz="3200" dirty="0" err="1" smtClean="0"/>
              <a:t>y</a:t>
            </a:r>
            <a:r>
              <a:rPr lang="en-CA" sz="3200" baseline="-25000" dirty="0" err="1" smtClean="0"/>
              <a:t>p</a:t>
            </a:r>
            <a:r>
              <a:rPr lang="en-CA" sz="3200" b="1" dirty="0" err="1" smtClean="0"/>
              <a:t>y</a:t>
            </a:r>
            <a:endParaRPr lang="en-CA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87724" y="2124145"/>
            <a:ext cx="4782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 smtClean="0"/>
              <a:t>p</a:t>
            </a:r>
            <a:r>
              <a:rPr lang="en-CA" sz="3200" dirty="0" smtClean="0"/>
              <a:t> = (</a:t>
            </a:r>
            <a:r>
              <a:rPr lang="en-CA" sz="3200" dirty="0" err="1" smtClean="0"/>
              <a:t>u</a:t>
            </a:r>
            <a:r>
              <a:rPr lang="en-CA" sz="3200" baseline="-25000" dirty="0" err="1" smtClean="0"/>
              <a:t>p</a:t>
            </a:r>
            <a:r>
              <a:rPr lang="en-CA" sz="3200" dirty="0" err="1" smtClean="0"/>
              <a:t>,v</a:t>
            </a:r>
            <a:r>
              <a:rPr lang="en-CA" sz="3200" baseline="-25000" dirty="0" err="1" smtClean="0"/>
              <a:t>p</a:t>
            </a:r>
            <a:r>
              <a:rPr lang="en-CA" sz="3200" dirty="0" smtClean="0"/>
              <a:t>) ≡ </a:t>
            </a:r>
            <a:r>
              <a:rPr lang="en-CA" sz="3200" b="1" dirty="0" smtClean="0"/>
              <a:t>e</a:t>
            </a:r>
            <a:r>
              <a:rPr lang="en-CA" sz="3200" dirty="0" smtClean="0"/>
              <a:t> + </a:t>
            </a:r>
            <a:r>
              <a:rPr lang="en-CA" sz="3200" dirty="0" err="1" smtClean="0"/>
              <a:t>u</a:t>
            </a:r>
            <a:r>
              <a:rPr lang="en-CA" sz="3200" baseline="-25000" dirty="0" err="1" smtClean="0"/>
              <a:t>p</a:t>
            </a:r>
            <a:r>
              <a:rPr lang="en-CA" sz="3200" b="1" dirty="0" err="1" smtClean="0"/>
              <a:t>u</a:t>
            </a:r>
            <a:r>
              <a:rPr lang="en-CA" sz="3200" dirty="0" smtClean="0"/>
              <a:t> + </a:t>
            </a:r>
            <a:r>
              <a:rPr lang="en-CA" sz="3200" dirty="0" err="1" smtClean="0"/>
              <a:t>v</a:t>
            </a:r>
            <a:r>
              <a:rPr lang="en-CA" sz="3200" baseline="-25000" dirty="0" err="1" smtClean="0"/>
              <a:t>p</a:t>
            </a:r>
            <a:r>
              <a:rPr lang="en-CA" sz="3200" b="1" dirty="0" err="1" smtClean="0"/>
              <a:t>v</a:t>
            </a:r>
            <a:endParaRPr lang="en-CA" sz="3200" b="1" dirty="0"/>
          </a:p>
        </p:txBody>
      </p:sp>
      <p:pic>
        <p:nvPicPr>
          <p:cNvPr id="6" name="Picture 2" descr="C:\Users\Gail\Desktop\FCG2_figures\chapter7_viewing\coordxform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1740" y="3140968"/>
            <a:ext cx="4680520" cy="3027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Coordinate Transformations</a:t>
            </a:r>
            <a:endParaRPr lang="en-C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67544" y="3140968"/>
          <a:ext cx="504056" cy="2904323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504056"/>
              </a:tblGrid>
              <a:tr h="960107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err="1" smtClean="0"/>
                        <a:t>x</a:t>
                      </a:r>
                      <a:r>
                        <a:rPr lang="en-CA" sz="2800" baseline="-25000" dirty="0" err="1" smtClean="0"/>
                        <a:t>p</a:t>
                      </a:r>
                      <a:endParaRPr lang="en-CA" sz="28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841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 err="1" smtClean="0"/>
                        <a:t>y</a:t>
                      </a:r>
                      <a:r>
                        <a:rPr lang="en-CA" sz="2800" baseline="-25000" dirty="0" err="1" smtClean="0"/>
                        <a:t>p</a:t>
                      </a:r>
                      <a:endParaRPr lang="en-CA" sz="280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0107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1</a:t>
                      </a:r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06529" y="4149080"/>
            <a:ext cx="468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 smtClean="0"/>
              <a:t>=</a:t>
            </a:r>
            <a:endParaRPr lang="en-CA" sz="4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09856" y="3140968"/>
          <a:ext cx="3024336" cy="2904323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1008112"/>
                <a:gridCol w="1008112"/>
                <a:gridCol w="1008112"/>
              </a:tblGrid>
              <a:tr h="960107">
                <a:tc>
                  <a:txBody>
                    <a:bodyPr/>
                    <a:lstStyle/>
                    <a:p>
                      <a:pPr algn="ctr"/>
                      <a:endParaRPr lang="en-CA" sz="28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841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80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80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80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0107"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028384" y="3140968"/>
          <a:ext cx="576064" cy="2904323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576064"/>
              </a:tblGrid>
              <a:tr h="960107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u</a:t>
                      </a:r>
                      <a:r>
                        <a:rPr lang="en-CA" sz="2800" baseline="-25000" dirty="0" smtClean="0"/>
                        <a:t>p</a:t>
                      </a:r>
                      <a:endParaRPr lang="en-CA" sz="28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841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 err="1" smtClean="0"/>
                        <a:t>v</a:t>
                      </a:r>
                      <a:r>
                        <a:rPr lang="en-CA" sz="2800" baseline="-25000" dirty="0" err="1" smtClean="0"/>
                        <a:t>p</a:t>
                      </a:r>
                      <a:endParaRPr lang="en-CA" sz="280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0107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1</a:t>
                      </a:r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869121" y="3140968"/>
          <a:ext cx="3024336" cy="2904323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1008112"/>
                <a:gridCol w="1008112"/>
                <a:gridCol w="1008112"/>
              </a:tblGrid>
              <a:tr h="960107">
                <a:tc>
                  <a:txBody>
                    <a:bodyPr/>
                    <a:lstStyle/>
                    <a:p>
                      <a:pPr algn="ctr"/>
                      <a:endParaRPr lang="en-CA" sz="28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841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80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80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80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0107"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001920" y="4113076"/>
            <a:ext cx="497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56176" y="4113076"/>
            <a:ext cx="497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1387" y="1404065"/>
            <a:ext cx="4714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 smtClean="0"/>
              <a:t>p</a:t>
            </a:r>
            <a:r>
              <a:rPr lang="en-CA" sz="3200" dirty="0" smtClean="0"/>
              <a:t> = (</a:t>
            </a:r>
            <a:r>
              <a:rPr lang="en-CA" sz="3200" dirty="0" err="1" smtClean="0"/>
              <a:t>x</a:t>
            </a:r>
            <a:r>
              <a:rPr lang="en-CA" sz="3200" baseline="-25000" dirty="0" err="1" smtClean="0"/>
              <a:t>p</a:t>
            </a:r>
            <a:r>
              <a:rPr lang="en-CA" sz="3200" dirty="0" err="1" smtClean="0"/>
              <a:t>,y</a:t>
            </a:r>
            <a:r>
              <a:rPr lang="en-CA" sz="3200" baseline="-25000" dirty="0" err="1" smtClean="0"/>
              <a:t>p</a:t>
            </a:r>
            <a:r>
              <a:rPr lang="en-CA" sz="3200" dirty="0" smtClean="0"/>
              <a:t>) ≡ </a:t>
            </a:r>
            <a:r>
              <a:rPr lang="en-CA" sz="3200" b="1" dirty="0" smtClean="0"/>
              <a:t>o</a:t>
            </a:r>
            <a:r>
              <a:rPr lang="en-CA" sz="3200" dirty="0" smtClean="0"/>
              <a:t> + </a:t>
            </a:r>
            <a:r>
              <a:rPr lang="en-CA" sz="3200" dirty="0" err="1" smtClean="0"/>
              <a:t>x</a:t>
            </a:r>
            <a:r>
              <a:rPr lang="en-CA" sz="3200" baseline="-25000" dirty="0" err="1" smtClean="0"/>
              <a:t>p</a:t>
            </a:r>
            <a:r>
              <a:rPr lang="en-CA" sz="3200" b="1" dirty="0" err="1" smtClean="0"/>
              <a:t>x</a:t>
            </a:r>
            <a:r>
              <a:rPr lang="en-CA" sz="3200" dirty="0" smtClean="0"/>
              <a:t> + </a:t>
            </a:r>
            <a:r>
              <a:rPr lang="en-CA" sz="3200" dirty="0" err="1" smtClean="0"/>
              <a:t>y</a:t>
            </a:r>
            <a:r>
              <a:rPr lang="en-CA" sz="3200" baseline="-25000" dirty="0" err="1" smtClean="0"/>
              <a:t>p</a:t>
            </a:r>
            <a:r>
              <a:rPr lang="en-CA" sz="3200" b="1" dirty="0" err="1" smtClean="0"/>
              <a:t>y</a:t>
            </a:r>
            <a:endParaRPr lang="en-CA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87724" y="2124145"/>
            <a:ext cx="4782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 smtClean="0"/>
              <a:t>p</a:t>
            </a:r>
            <a:r>
              <a:rPr lang="en-CA" sz="3200" dirty="0" smtClean="0"/>
              <a:t> = (</a:t>
            </a:r>
            <a:r>
              <a:rPr lang="en-CA" sz="3200" dirty="0" err="1" smtClean="0"/>
              <a:t>u</a:t>
            </a:r>
            <a:r>
              <a:rPr lang="en-CA" sz="3200" baseline="-25000" dirty="0" err="1" smtClean="0"/>
              <a:t>p</a:t>
            </a:r>
            <a:r>
              <a:rPr lang="en-CA" sz="3200" dirty="0" err="1" smtClean="0"/>
              <a:t>,v</a:t>
            </a:r>
            <a:r>
              <a:rPr lang="en-CA" sz="3200" baseline="-25000" dirty="0" err="1" smtClean="0"/>
              <a:t>p</a:t>
            </a:r>
            <a:r>
              <a:rPr lang="en-CA" sz="3200" dirty="0" smtClean="0"/>
              <a:t>) ≡ </a:t>
            </a:r>
            <a:r>
              <a:rPr lang="en-CA" sz="3200" b="1" dirty="0" smtClean="0"/>
              <a:t>e</a:t>
            </a:r>
            <a:r>
              <a:rPr lang="en-CA" sz="3200" dirty="0" smtClean="0"/>
              <a:t> + </a:t>
            </a:r>
            <a:r>
              <a:rPr lang="en-CA" sz="3200" dirty="0" err="1" smtClean="0"/>
              <a:t>u</a:t>
            </a:r>
            <a:r>
              <a:rPr lang="en-CA" sz="3200" baseline="-25000" dirty="0" err="1" smtClean="0"/>
              <a:t>p</a:t>
            </a:r>
            <a:r>
              <a:rPr lang="en-CA" sz="3200" b="1" dirty="0" err="1" smtClean="0"/>
              <a:t>u</a:t>
            </a:r>
            <a:r>
              <a:rPr lang="en-CA" sz="3200" dirty="0" smtClean="0"/>
              <a:t> + </a:t>
            </a:r>
            <a:r>
              <a:rPr lang="en-CA" sz="3200" dirty="0" err="1" smtClean="0"/>
              <a:t>v</a:t>
            </a:r>
            <a:r>
              <a:rPr lang="en-CA" sz="3200" baseline="-25000" dirty="0" err="1" smtClean="0"/>
              <a:t>p</a:t>
            </a:r>
            <a:r>
              <a:rPr lang="en-CA" sz="3200" b="1" dirty="0" err="1" smtClean="0"/>
              <a:t>v</a:t>
            </a:r>
            <a:endParaRPr lang="en-CA" sz="32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Coordinate Transformations</a:t>
            </a:r>
            <a:endParaRPr lang="en-C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67544" y="3140968"/>
          <a:ext cx="504056" cy="2904323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504056"/>
              </a:tblGrid>
              <a:tr h="960107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err="1" smtClean="0"/>
                        <a:t>x</a:t>
                      </a:r>
                      <a:r>
                        <a:rPr lang="en-CA" sz="2800" baseline="-25000" dirty="0" err="1" smtClean="0"/>
                        <a:t>p</a:t>
                      </a:r>
                      <a:endParaRPr lang="en-CA" sz="28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841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 err="1" smtClean="0"/>
                        <a:t>y</a:t>
                      </a:r>
                      <a:r>
                        <a:rPr lang="en-CA" sz="2800" baseline="-25000" dirty="0" err="1" smtClean="0"/>
                        <a:t>p</a:t>
                      </a:r>
                      <a:endParaRPr lang="en-CA" sz="280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0107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1</a:t>
                      </a:r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06529" y="4149080"/>
            <a:ext cx="468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 smtClean="0"/>
              <a:t>=</a:t>
            </a:r>
            <a:endParaRPr lang="en-CA" sz="4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09856" y="3140968"/>
          <a:ext cx="3024336" cy="2904323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1008112"/>
                <a:gridCol w="1008112"/>
                <a:gridCol w="1008112"/>
              </a:tblGrid>
              <a:tr h="960107"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/>
                        <a:t>1</a:t>
                      </a:r>
                      <a:endParaRPr lang="en-CA" sz="280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/>
                        <a:t>0</a:t>
                      </a:r>
                      <a:endParaRPr lang="en-CA" sz="28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err="1" smtClean="0"/>
                        <a:t>x</a:t>
                      </a:r>
                      <a:r>
                        <a:rPr lang="en-CA" sz="2800" baseline="-25000" dirty="0" err="1" smtClean="0"/>
                        <a:t>e</a:t>
                      </a:r>
                      <a:endParaRPr lang="en-CA" sz="28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841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aseline="0" dirty="0" smtClean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aseline="0" dirty="0" smtClean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aseline="0" dirty="0" smtClean="0"/>
                        <a:t>y</a:t>
                      </a:r>
                      <a:r>
                        <a:rPr lang="en-CA" sz="2800" baseline="-25000" dirty="0" smtClean="0"/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0107"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/>
                        <a:t>0</a:t>
                      </a:r>
                      <a:endParaRPr lang="en-CA" sz="280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/>
                        <a:t>0</a:t>
                      </a:r>
                      <a:endParaRPr lang="en-CA" sz="28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/>
                        <a:t>1</a:t>
                      </a:r>
                      <a:endParaRPr lang="en-CA" sz="28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028384" y="3140968"/>
          <a:ext cx="576064" cy="2904323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576064"/>
              </a:tblGrid>
              <a:tr h="960107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u</a:t>
                      </a:r>
                      <a:r>
                        <a:rPr lang="en-CA" sz="2800" baseline="-25000" dirty="0" smtClean="0"/>
                        <a:t>p</a:t>
                      </a:r>
                      <a:endParaRPr lang="en-CA" sz="28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841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 err="1" smtClean="0"/>
                        <a:t>v</a:t>
                      </a:r>
                      <a:r>
                        <a:rPr lang="en-CA" sz="2800" baseline="-25000" dirty="0" err="1" smtClean="0"/>
                        <a:t>p</a:t>
                      </a:r>
                      <a:endParaRPr lang="en-CA" sz="280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0107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1</a:t>
                      </a:r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869121" y="3140968"/>
          <a:ext cx="3024336" cy="2904323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1008112"/>
                <a:gridCol w="1008112"/>
                <a:gridCol w="1008112"/>
              </a:tblGrid>
              <a:tr h="960107"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err="1" smtClean="0"/>
                        <a:t>x</a:t>
                      </a:r>
                      <a:r>
                        <a:rPr lang="en-CA" sz="2800" baseline="-25000" dirty="0" err="1" smtClean="0"/>
                        <a:t>u</a:t>
                      </a:r>
                      <a:endParaRPr lang="en-CA" sz="28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aseline="0" dirty="0" smtClean="0"/>
                        <a:t>x</a:t>
                      </a:r>
                      <a:r>
                        <a:rPr lang="en-CA" sz="2800" baseline="-25000" dirty="0" smtClean="0"/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/>
                        <a:t>0</a:t>
                      </a:r>
                      <a:endParaRPr lang="en-CA" sz="28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841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aseline="0" dirty="0" err="1" smtClean="0"/>
                        <a:t>y</a:t>
                      </a:r>
                      <a:r>
                        <a:rPr lang="en-CA" sz="2800" baseline="-25000" dirty="0" err="1" smtClean="0"/>
                        <a:t>u</a:t>
                      </a:r>
                      <a:endParaRPr lang="en-CA" sz="280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aseline="0" dirty="0" err="1" smtClean="0"/>
                        <a:t>y</a:t>
                      </a:r>
                      <a:r>
                        <a:rPr lang="en-CA" sz="2800" baseline="-25000" dirty="0" err="1" smtClean="0"/>
                        <a:t>v</a:t>
                      </a:r>
                      <a:endParaRPr lang="en-CA" sz="280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aseline="0" dirty="0" smtClean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0107"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/>
                        <a:t>0</a:t>
                      </a:r>
                      <a:endParaRPr lang="en-CA" sz="280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/>
                        <a:t>0</a:t>
                      </a:r>
                      <a:endParaRPr lang="en-CA" sz="28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/>
                        <a:t>1</a:t>
                      </a:r>
                      <a:endParaRPr lang="en-CA" sz="28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21387" y="1404065"/>
            <a:ext cx="4714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 smtClean="0"/>
              <a:t>p</a:t>
            </a:r>
            <a:r>
              <a:rPr lang="en-CA" sz="3200" dirty="0" smtClean="0"/>
              <a:t> = (</a:t>
            </a:r>
            <a:r>
              <a:rPr lang="en-CA" sz="3200" dirty="0" err="1" smtClean="0"/>
              <a:t>x</a:t>
            </a:r>
            <a:r>
              <a:rPr lang="en-CA" sz="3200" baseline="-25000" dirty="0" err="1" smtClean="0"/>
              <a:t>p</a:t>
            </a:r>
            <a:r>
              <a:rPr lang="en-CA" sz="3200" dirty="0" err="1" smtClean="0"/>
              <a:t>,y</a:t>
            </a:r>
            <a:r>
              <a:rPr lang="en-CA" sz="3200" baseline="-25000" dirty="0" err="1" smtClean="0"/>
              <a:t>p</a:t>
            </a:r>
            <a:r>
              <a:rPr lang="en-CA" sz="3200" dirty="0" smtClean="0"/>
              <a:t>) ≡ </a:t>
            </a:r>
            <a:r>
              <a:rPr lang="en-CA" sz="3200" b="1" dirty="0" smtClean="0"/>
              <a:t>o</a:t>
            </a:r>
            <a:r>
              <a:rPr lang="en-CA" sz="3200" dirty="0" smtClean="0"/>
              <a:t> + </a:t>
            </a:r>
            <a:r>
              <a:rPr lang="en-CA" sz="3200" dirty="0" err="1" smtClean="0"/>
              <a:t>x</a:t>
            </a:r>
            <a:r>
              <a:rPr lang="en-CA" sz="3200" baseline="-25000" dirty="0" err="1" smtClean="0"/>
              <a:t>p</a:t>
            </a:r>
            <a:r>
              <a:rPr lang="en-CA" sz="3200" b="1" dirty="0" err="1" smtClean="0"/>
              <a:t>x</a:t>
            </a:r>
            <a:r>
              <a:rPr lang="en-CA" sz="3200" dirty="0" smtClean="0"/>
              <a:t> + </a:t>
            </a:r>
            <a:r>
              <a:rPr lang="en-CA" sz="3200" dirty="0" err="1" smtClean="0"/>
              <a:t>y</a:t>
            </a:r>
            <a:r>
              <a:rPr lang="en-CA" sz="3200" baseline="-25000" dirty="0" err="1" smtClean="0"/>
              <a:t>p</a:t>
            </a:r>
            <a:r>
              <a:rPr lang="en-CA" sz="3200" b="1" dirty="0" err="1" smtClean="0"/>
              <a:t>y</a:t>
            </a:r>
            <a:endParaRPr lang="en-CA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87724" y="2124145"/>
            <a:ext cx="4782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 smtClean="0"/>
              <a:t>p</a:t>
            </a:r>
            <a:r>
              <a:rPr lang="en-CA" sz="3200" dirty="0" smtClean="0"/>
              <a:t> = (</a:t>
            </a:r>
            <a:r>
              <a:rPr lang="en-CA" sz="3200" dirty="0" err="1" smtClean="0"/>
              <a:t>u</a:t>
            </a:r>
            <a:r>
              <a:rPr lang="en-CA" sz="3200" baseline="-25000" dirty="0" err="1" smtClean="0"/>
              <a:t>p</a:t>
            </a:r>
            <a:r>
              <a:rPr lang="en-CA" sz="3200" dirty="0" err="1" smtClean="0"/>
              <a:t>,v</a:t>
            </a:r>
            <a:r>
              <a:rPr lang="en-CA" sz="3200" baseline="-25000" dirty="0" err="1" smtClean="0"/>
              <a:t>p</a:t>
            </a:r>
            <a:r>
              <a:rPr lang="en-CA" sz="3200" dirty="0" smtClean="0"/>
              <a:t>) ≡ </a:t>
            </a:r>
            <a:r>
              <a:rPr lang="en-CA" sz="3200" b="1" dirty="0" smtClean="0"/>
              <a:t>e</a:t>
            </a:r>
            <a:r>
              <a:rPr lang="en-CA" sz="3200" dirty="0" smtClean="0"/>
              <a:t> + </a:t>
            </a:r>
            <a:r>
              <a:rPr lang="en-CA" sz="3200" dirty="0" err="1" smtClean="0"/>
              <a:t>u</a:t>
            </a:r>
            <a:r>
              <a:rPr lang="en-CA" sz="3200" baseline="-25000" dirty="0" err="1" smtClean="0"/>
              <a:t>p</a:t>
            </a:r>
            <a:r>
              <a:rPr lang="en-CA" sz="3200" b="1" dirty="0" err="1" smtClean="0"/>
              <a:t>u</a:t>
            </a:r>
            <a:r>
              <a:rPr lang="en-CA" sz="3200" dirty="0" smtClean="0"/>
              <a:t> + </a:t>
            </a:r>
            <a:r>
              <a:rPr lang="en-CA" sz="3200" dirty="0" err="1" smtClean="0"/>
              <a:t>v</a:t>
            </a:r>
            <a:r>
              <a:rPr lang="en-CA" sz="3200" baseline="-25000" dirty="0" err="1" smtClean="0"/>
              <a:t>p</a:t>
            </a:r>
            <a:r>
              <a:rPr lang="en-CA" sz="3200" b="1" dirty="0" err="1" smtClean="0"/>
              <a:t>v</a:t>
            </a:r>
            <a:endParaRPr lang="en-CA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367644" y="2204864"/>
            <a:ext cx="64087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i="1" dirty="0" smtClean="0"/>
              <a:t>Understand the process of getting from 3D line segments to images of these lines on the screen.</a:t>
            </a:r>
            <a:endParaRPr lang="en-CA" sz="4000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Camera Coordinate Transform</a:t>
            </a:r>
            <a:endParaRPr lang="en-CA" dirty="0"/>
          </a:p>
        </p:txBody>
      </p:sp>
      <p:pic>
        <p:nvPicPr>
          <p:cNvPr id="3" name="Picture 2" descr="C:\Users\Gail\Desktop\FCG2_figures\chapter7_viewing\orthoviewing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540" y="1577077"/>
            <a:ext cx="5902920" cy="4804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Camera Coordinate Transform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44162" y="3140968"/>
            <a:ext cx="1133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4000" dirty="0" err="1" smtClean="0"/>
              <a:t>M</a:t>
            </a:r>
            <a:r>
              <a:rPr lang="en-CA" sz="4000" baseline="-25000" dirty="0" err="1" smtClean="0"/>
              <a:t>v</a:t>
            </a:r>
            <a:r>
              <a:rPr lang="en-CA" sz="4000" baseline="-25000" dirty="0" smtClean="0"/>
              <a:t> </a:t>
            </a:r>
            <a:r>
              <a:rPr lang="en-CA" sz="4000" dirty="0" smtClean="0"/>
              <a:t>=</a:t>
            </a:r>
            <a:endParaRPr lang="en-CA" sz="4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148064" y="1700808"/>
          <a:ext cx="3600400" cy="3864430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900100"/>
                <a:gridCol w="900100"/>
                <a:gridCol w="900100"/>
                <a:gridCol w="900100"/>
              </a:tblGrid>
              <a:tr h="960107"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/>
                        <a:t>1</a:t>
                      </a:r>
                      <a:endParaRPr lang="en-CA" sz="280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/>
                        <a:t>0</a:t>
                      </a:r>
                      <a:endParaRPr lang="en-CA" sz="28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/>
                        <a:t>0</a:t>
                      </a:r>
                      <a:endParaRPr lang="en-CA" sz="28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/>
                        <a:t>-</a:t>
                      </a:r>
                      <a:r>
                        <a:rPr lang="en-CA" sz="2800" baseline="0" dirty="0" err="1" smtClean="0"/>
                        <a:t>x</a:t>
                      </a:r>
                      <a:r>
                        <a:rPr lang="en-CA" sz="2800" baseline="-25000" dirty="0" err="1" smtClean="0"/>
                        <a:t>e</a:t>
                      </a:r>
                      <a:endParaRPr lang="en-CA" sz="28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841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aseline="0" smtClean="0"/>
                        <a:t>0</a:t>
                      </a:r>
                      <a:endParaRPr lang="en-CA" sz="2800" baseline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aseline="0" dirty="0" smtClean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/>
                        <a:t>0</a:t>
                      </a:r>
                      <a:endParaRPr lang="en-CA" sz="28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aseline="0" dirty="0" smtClean="0"/>
                        <a:t>-y</a:t>
                      </a:r>
                      <a:r>
                        <a:rPr lang="en-CA" sz="2800" baseline="-25000" dirty="0" smtClean="0"/>
                        <a:t>e</a:t>
                      </a:r>
                      <a:endParaRPr lang="en-CA" sz="280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0107"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smtClean="0"/>
                        <a:t>0</a:t>
                      </a:r>
                      <a:endParaRPr lang="en-CA" sz="280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/>
                        <a:t>0</a:t>
                      </a:r>
                      <a:endParaRPr lang="en-CA" sz="28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/>
                        <a:t>1</a:t>
                      </a:r>
                      <a:endParaRPr lang="en-CA" sz="28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aseline="0" dirty="0" smtClean="0"/>
                        <a:t>-</a:t>
                      </a:r>
                      <a:r>
                        <a:rPr lang="en-CA" sz="2800" baseline="0" dirty="0" err="1" smtClean="0"/>
                        <a:t>z</a:t>
                      </a:r>
                      <a:r>
                        <a:rPr lang="en-CA" sz="2800" baseline="-25000" dirty="0" err="1" smtClean="0"/>
                        <a:t>e</a:t>
                      </a:r>
                      <a:endParaRPr lang="en-CA" sz="280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0107"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/>
                        <a:t>0</a:t>
                      </a:r>
                      <a:endParaRPr lang="en-CA" sz="280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/>
                        <a:t>0</a:t>
                      </a:r>
                      <a:endParaRPr lang="en-CA" sz="28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/>
                        <a:t>0</a:t>
                      </a:r>
                      <a:endParaRPr lang="en-CA" sz="28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/>
                        <a:t>1</a:t>
                      </a:r>
                      <a:endParaRPr lang="en-CA" sz="28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03648" y="1700808"/>
          <a:ext cx="3600400" cy="3864430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900100"/>
                <a:gridCol w="900100"/>
                <a:gridCol w="900100"/>
                <a:gridCol w="900100"/>
              </a:tblGrid>
              <a:tr h="960107"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err="1" smtClean="0"/>
                        <a:t>x</a:t>
                      </a:r>
                      <a:r>
                        <a:rPr lang="en-CA" sz="2800" baseline="-25000" dirty="0" err="1" smtClean="0"/>
                        <a:t>u</a:t>
                      </a:r>
                      <a:endParaRPr lang="en-CA" sz="28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aseline="0" dirty="0" err="1" smtClean="0"/>
                        <a:t>y</a:t>
                      </a:r>
                      <a:r>
                        <a:rPr lang="en-CA" sz="2800" baseline="-25000" dirty="0" err="1" smtClean="0"/>
                        <a:t>u</a:t>
                      </a:r>
                      <a:endParaRPr lang="en-CA" sz="280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aseline="0" dirty="0" err="1" smtClean="0"/>
                        <a:t>z</a:t>
                      </a:r>
                      <a:r>
                        <a:rPr lang="en-CA" sz="2800" baseline="-25000" dirty="0" err="1" smtClean="0"/>
                        <a:t>u</a:t>
                      </a:r>
                      <a:endParaRPr lang="en-CA" sz="280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/>
                        <a:t>0</a:t>
                      </a:r>
                      <a:endParaRPr lang="en-CA" sz="28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84109"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/>
                        <a:t>x</a:t>
                      </a:r>
                      <a:r>
                        <a:rPr lang="en-CA" sz="2800" baseline="-25000" dirty="0" smtClean="0"/>
                        <a:t>v</a:t>
                      </a:r>
                      <a:endParaRPr lang="en-CA" sz="28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aseline="0" dirty="0" err="1" smtClean="0"/>
                        <a:t>y</a:t>
                      </a:r>
                      <a:r>
                        <a:rPr lang="en-CA" sz="2800" baseline="-25000" dirty="0" err="1" smtClean="0"/>
                        <a:t>v</a:t>
                      </a:r>
                      <a:endParaRPr lang="en-CA" sz="280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aseline="0" dirty="0" err="1" smtClean="0"/>
                        <a:t>z</a:t>
                      </a:r>
                      <a:r>
                        <a:rPr lang="en-CA" sz="2800" baseline="-25000" dirty="0" err="1" smtClean="0"/>
                        <a:t>v</a:t>
                      </a:r>
                      <a:endParaRPr lang="en-CA" sz="280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aseline="0" dirty="0" smtClean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0107"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err="1" smtClean="0"/>
                        <a:t>x</a:t>
                      </a:r>
                      <a:r>
                        <a:rPr lang="en-CA" sz="2800" baseline="-25000" dirty="0" err="1" smtClean="0"/>
                        <a:t>w</a:t>
                      </a:r>
                      <a:endParaRPr lang="en-CA" sz="28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aseline="0" dirty="0" err="1" smtClean="0"/>
                        <a:t>y</a:t>
                      </a:r>
                      <a:r>
                        <a:rPr lang="en-CA" sz="2800" baseline="-25000" dirty="0" err="1" smtClean="0"/>
                        <a:t>w</a:t>
                      </a:r>
                      <a:endParaRPr lang="en-CA" sz="280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aseline="0" dirty="0" err="1" smtClean="0"/>
                        <a:t>z</a:t>
                      </a:r>
                      <a:r>
                        <a:rPr lang="en-CA" sz="2800" baseline="-25000" dirty="0" err="1" smtClean="0"/>
                        <a:t>w</a:t>
                      </a:r>
                      <a:endParaRPr lang="en-CA" sz="280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/>
                        <a:t>0</a:t>
                      </a:r>
                      <a:endParaRPr lang="en-CA" sz="28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0107"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/>
                        <a:t>0</a:t>
                      </a:r>
                      <a:endParaRPr lang="en-CA" sz="280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/>
                        <a:t>0</a:t>
                      </a:r>
                      <a:endParaRPr lang="en-CA" sz="28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/>
                        <a:t>0</a:t>
                      </a:r>
                      <a:endParaRPr lang="en-CA" sz="28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/>
                        <a:t>1</a:t>
                      </a:r>
                      <a:endParaRPr lang="en-CA" sz="28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Drawing with Arbitrary View and Orthographic Projection</a:t>
            </a:r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07704" y="2060848"/>
          <a:ext cx="1512168" cy="3864430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1512168"/>
              </a:tblGrid>
              <a:tr h="960107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err="1" smtClean="0"/>
                        <a:t>x</a:t>
                      </a:r>
                      <a:r>
                        <a:rPr lang="en-CA" sz="2800" baseline="-25000" dirty="0" err="1" smtClean="0"/>
                        <a:t>pixel</a:t>
                      </a:r>
                      <a:endParaRPr lang="en-CA" sz="28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841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 err="1" smtClean="0"/>
                        <a:t>y</a:t>
                      </a:r>
                      <a:r>
                        <a:rPr lang="en-CA" sz="2800" baseline="-25000" dirty="0" err="1" smtClean="0"/>
                        <a:t>pixel</a:t>
                      </a:r>
                      <a:endParaRPr lang="en-CA" sz="280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0107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err="1" smtClean="0"/>
                        <a:t>z</a:t>
                      </a:r>
                      <a:r>
                        <a:rPr lang="en-CA" sz="2800" baseline="-25000" dirty="0" err="1" smtClean="0"/>
                        <a:t>canonical</a:t>
                      </a:r>
                      <a:endParaRPr lang="en-CA" sz="28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0107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1</a:t>
                      </a:r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08091" y="3501008"/>
            <a:ext cx="20152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400" dirty="0" smtClean="0"/>
              <a:t>= </a:t>
            </a:r>
            <a:r>
              <a:rPr lang="en-CA" sz="4400" dirty="0" smtClean="0"/>
              <a:t>M</a:t>
            </a:r>
            <a:r>
              <a:rPr lang="en-CA" sz="4400" baseline="-25000" dirty="0" smtClean="0"/>
              <a:t>o </a:t>
            </a:r>
            <a:r>
              <a:rPr lang="en-CA" sz="4400" dirty="0" err="1" smtClean="0"/>
              <a:t>M</a:t>
            </a:r>
            <a:r>
              <a:rPr lang="en-CA" sz="4400" baseline="-25000" dirty="0" err="1" smtClean="0"/>
              <a:t>v</a:t>
            </a:r>
            <a:endParaRPr lang="en-CA" sz="4400" baseline="-25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156176" y="2060848"/>
          <a:ext cx="792088" cy="3888432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792088"/>
              </a:tblGrid>
              <a:tr h="966070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x</a:t>
                      </a:r>
                      <a:endParaRPr lang="en-CA" sz="28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902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 smtClean="0"/>
                        <a:t>y</a:t>
                      </a:r>
                      <a:endParaRPr lang="en-CA" sz="280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6070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z</a:t>
                      </a:r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6070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1</a:t>
                      </a:r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Perspective Projection</a:t>
            </a:r>
            <a:endParaRPr lang="en-CA" dirty="0"/>
          </a:p>
        </p:txBody>
      </p:sp>
      <p:pic>
        <p:nvPicPr>
          <p:cNvPr id="9218" name="Picture 2" descr="C:\Users\Gail\Desktop\FCG2_figures\chapter7_viewing\perspsca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844824"/>
            <a:ext cx="6586710" cy="3901096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611560" y="2204864"/>
            <a:ext cx="227966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3600" dirty="0" err="1" smtClean="0"/>
              <a:t>y</a:t>
            </a:r>
            <a:r>
              <a:rPr lang="en-CA" sz="3600" baseline="-25000" dirty="0" err="1" smtClean="0"/>
              <a:t>s</a:t>
            </a:r>
            <a:r>
              <a:rPr lang="en-CA" sz="3600" dirty="0"/>
              <a:t> </a:t>
            </a:r>
            <a:r>
              <a:rPr lang="en-CA" sz="3600" dirty="0" smtClean="0"/>
              <a:t>= y(d/z)</a:t>
            </a:r>
            <a:endParaRPr lang="en-CA" sz="3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Perspective Via Orthographic</a:t>
            </a:r>
            <a:endParaRPr lang="en-CA" dirty="0"/>
          </a:p>
        </p:txBody>
      </p:sp>
      <p:pic>
        <p:nvPicPr>
          <p:cNvPr id="10243" name="Picture 3" descr="C:\Users\Gail\Desktop\FCG2_figures\chapter7_viewing\perspge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7644" y="2008718"/>
            <a:ext cx="6408712" cy="3796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Perspective Via Orthographic</a:t>
            </a:r>
            <a:endParaRPr lang="en-CA" dirty="0"/>
          </a:p>
        </p:txBody>
      </p:sp>
      <p:pic>
        <p:nvPicPr>
          <p:cNvPr id="11267" name="Picture 3" descr="C:\Users\Gail\Desktop\FCG2_figures\chapter7_viewing\persplin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40" y="2060848"/>
            <a:ext cx="7559120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Perspective Via Orthographic</a:t>
            </a:r>
            <a:endParaRPr lang="en-CA" dirty="0"/>
          </a:p>
        </p:txBody>
      </p:sp>
      <p:pic>
        <p:nvPicPr>
          <p:cNvPr id="12290" name="Picture 2" descr="C:\Users\Gail\Desktop\FCG2_figures\chapter7_viewing\perspview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1206" y="1570062"/>
            <a:ext cx="5081588" cy="4667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Perspective Transform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1565086" y="3068960"/>
            <a:ext cx="1152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4000" dirty="0" smtClean="0"/>
              <a:t>M</a:t>
            </a:r>
            <a:r>
              <a:rPr lang="en-CA" sz="4000" baseline="-25000" dirty="0" smtClean="0"/>
              <a:t>p </a:t>
            </a:r>
            <a:r>
              <a:rPr lang="en-CA" sz="4000" dirty="0" smtClean="0"/>
              <a:t>=</a:t>
            </a:r>
            <a:endParaRPr lang="en-CA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987824" y="1628800"/>
          <a:ext cx="3960440" cy="3864430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990110"/>
                <a:gridCol w="990110"/>
                <a:gridCol w="990110"/>
                <a:gridCol w="990110"/>
              </a:tblGrid>
              <a:tr h="960107"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/>
                        <a:t>1</a:t>
                      </a:r>
                      <a:endParaRPr lang="en-CA" sz="280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aseline="0" dirty="0" smtClean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aseline="0" dirty="0" smtClean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/>
                        <a:t>0</a:t>
                      </a:r>
                      <a:endParaRPr lang="en-CA" sz="28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84109"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/>
                        <a:t>0</a:t>
                      </a:r>
                      <a:endParaRPr lang="en-CA" sz="280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aseline="0" dirty="0" smtClean="0"/>
                        <a:t>1</a:t>
                      </a:r>
                      <a:endParaRPr lang="en-CA" sz="2800" baseline="0" dirty="0" smtClean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aseline="0" dirty="0" smtClean="0"/>
                        <a:t>0</a:t>
                      </a:r>
                      <a:endParaRPr lang="en-CA" sz="2800" baseline="0" dirty="0" smtClean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aseline="0" dirty="0" smtClean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0107"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/>
                        <a:t>0</a:t>
                      </a:r>
                      <a:endParaRPr lang="en-CA" sz="280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aseline="0" dirty="0" smtClean="0"/>
                        <a:t>0</a:t>
                      </a:r>
                      <a:endParaRPr lang="en-CA" sz="2800" baseline="0" dirty="0" smtClean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aseline="0" dirty="0" smtClean="0"/>
                        <a:t>(</a:t>
                      </a:r>
                      <a:r>
                        <a:rPr lang="en-CA" sz="2800" baseline="0" dirty="0" err="1" smtClean="0"/>
                        <a:t>n+f</a:t>
                      </a:r>
                      <a:r>
                        <a:rPr lang="en-CA" sz="2800" baseline="0" dirty="0" smtClean="0"/>
                        <a:t>)</a:t>
                      </a:r>
                      <a:br>
                        <a:rPr lang="en-CA" sz="2800" baseline="0" dirty="0" smtClean="0"/>
                      </a:br>
                      <a:r>
                        <a:rPr lang="en-CA" sz="2800" baseline="0" dirty="0" smtClean="0"/>
                        <a:t>/n</a:t>
                      </a:r>
                      <a:endParaRPr lang="en-CA" sz="2800" baseline="0" dirty="0" smtClean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/>
                        <a:t>-f</a:t>
                      </a:r>
                      <a:endParaRPr lang="en-CA" sz="28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0107"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/>
                        <a:t>0</a:t>
                      </a:r>
                      <a:endParaRPr lang="en-CA" sz="280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/>
                        <a:t>0</a:t>
                      </a:r>
                      <a:endParaRPr lang="en-CA" sz="28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/>
                        <a:t>1</a:t>
                      </a:r>
                      <a:br>
                        <a:rPr lang="en-CA" sz="2800" baseline="0" dirty="0" smtClean="0"/>
                      </a:br>
                      <a:r>
                        <a:rPr lang="en-CA" sz="2800" baseline="0" dirty="0" smtClean="0"/>
                        <a:t>/n</a:t>
                      </a:r>
                      <a:endParaRPr lang="en-CA" sz="28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/>
                        <a:t>0</a:t>
                      </a:r>
                      <a:endParaRPr lang="en-CA" sz="28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Perspective Transform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3363089"/>
            <a:ext cx="869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4000" dirty="0" smtClean="0"/>
              <a:t>M</a:t>
            </a:r>
            <a:r>
              <a:rPr lang="en-CA" sz="4000" baseline="-25000" dirty="0" smtClean="0"/>
              <a:t>p </a:t>
            </a:r>
            <a:endParaRPr lang="en-CA" sz="4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59632" y="1772816"/>
          <a:ext cx="792088" cy="3888432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792088"/>
              </a:tblGrid>
              <a:tr h="966070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x</a:t>
                      </a:r>
                      <a:endParaRPr lang="en-CA" sz="28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902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 smtClean="0"/>
                        <a:t>y</a:t>
                      </a:r>
                      <a:endParaRPr lang="en-CA" sz="280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6070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z</a:t>
                      </a:r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6070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1</a:t>
                      </a:r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95736" y="3363089"/>
            <a:ext cx="468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4000" dirty="0" smtClean="0"/>
              <a:t>=</a:t>
            </a:r>
            <a:endParaRPr lang="en-CA" sz="4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699792" y="1772816"/>
          <a:ext cx="2160240" cy="3888432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2160240"/>
              </a:tblGrid>
              <a:tr h="966070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x</a:t>
                      </a:r>
                      <a:endParaRPr lang="en-CA" sz="28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902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 smtClean="0"/>
                        <a:t>y</a:t>
                      </a:r>
                      <a:endParaRPr lang="en-CA" sz="280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6070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z[(</a:t>
                      </a:r>
                      <a:r>
                        <a:rPr lang="en-CA" sz="2800" dirty="0" err="1" smtClean="0"/>
                        <a:t>n+f</a:t>
                      </a:r>
                      <a:r>
                        <a:rPr lang="en-CA" sz="2800" dirty="0" smtClean="0"/>
                        <a:t>)/n] - f</a:t>
                      </a:r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6070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z/n</a:t>
                      </a:r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5076056" y="3717032"/>
            <a:ext cx="100811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300192" y="1772816"/>
          <a:ext cx="2160240" cy="3888432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2160240"/>
              </a:tblGrid>
              <a:tr h="966070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err="1" smtClean="0"/>
                        <a:t>nx</a:t>
                      </a:r>
                      <a:r>
                        <a:rPr lang="en-CA" sz="2800" dirty="0" smtClean="0"/>
                        <a:t>/z</a:t>
                      </a:r>
                      <a:endParaRPr lang="en-CA" sz="28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902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 err="1" smtClean="0"/>
                        <a:t>ny</a:t>
                      </a:r>
                      <a:r>
                        <a:rPr lang="en-CA" sz="2800" dirty="0" smtClean="0"/>
                        <a:t>/z</a:t>
                      </a:r>
                      <a:endParaRPr lang="en-CA" sz="280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6070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n + f – (fn/z)</a:t>
                      </a:r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6070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1</a:t>
                      </a:r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Perspective Transform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1421070" y="3212976"/>
            <a:ext cx="1152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4000" dirty="0" smtClean="0"/>
              <a:t>M</a:t>
            </a:r>
            <a:r>
              <a:rPr lang="en-CA" sz="4000" baseline="-25000" dirty="0" smtClean="0"/>
              <a:t>p </a:t>
            </a:r>
            <a:r>
              <a:rPr lang="en-CA" sz="4000" dirty="0" smtClean="0"/>
              <a:t>=</a:t>
            </a:r>
            <a:endParaRPr lang="en-CA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43808" y="1772816"/>
          <a:ext cx="3960440" cy="3864430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990110"/>
                <a:gridCol w="990110"/>
                <a:gridCol w="990110"/>
                <a:gridCol w="990110"/>
              </a:tblGrid>
              <a:tr h="960107"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/>
                        <a:t>n</a:t>
                      </a:r>
                      <a:endParaRPr lang="en-CA" sz="280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aseline="0" dirty="0" smtClean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aseline="0" dirty="0" smtClean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/>
                        <a:t>0</a:t>
                      </a:r>
                      <a:endParaRPr lang="en-CA" sz="28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84109"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/>
                        <a:t>0</a:t>
                      </a:r>
                      <a:endParaRPr lang="en-CA" sz="280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aseline="0" dirty="0" smtClean="0"/>
                        <a:t>n</a:t>
                      </a:r>
                      <a:endParaRPr lang="en-CA" sz="2800" baseline="0" dirty="0" smtClean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aseline="0" dirty="0" smtClean="0"/>
                        <a:t>0</a:t>
                      </a:r>
                      <a:endParaRPr lang="en-CA" sz="2800" baseline="0" dirty="0" smtClean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aseline="0" dirty="0" smtClean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0107"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/>
                        <a:t>0</a:t>
                      </a:r>
                      <a:endParaRPr lang="en-CA" sz="280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aseline="0" dirty="0" smtClean="0"/>
                        <a:t>0</a:t>
                      </a:r>
                      <a:endParaRPr lang="en-CA" sz="2800" baseline="0" dirty="0" smtClean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aseline="0" dirty="0" smtClean="0"/>
                        <a:t>(</a:t>
                      </a:r>
                      <a:r>
                        <a:rPr lang="en-CA" sz="2800" baseline="0" dirty="0" err="1" smtClean="0"/>
                        <a:t>n+f</a:t>
                      </a:r>
                      <a:r>
                        <a:rPr lang="en-CA" sz="2800" baseline="0" dirty="0" smtClean="0"/>
                        <a:t>)</a:t>
                      </a:r>
                      <a:endParaRPr lang="en-CA" sz="2800" baseline="0" dirty="0" smtClean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/>
                        <a:t>-fn</a:t>
                      </a:r>
                      <a:endParaRPr lang="en-CA" sz="28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0107"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/>
                        <a:t>0</a:t>
                      </a:r>
                      <a:endParaRPr lang="en-CA" sz="280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/>
                        <a:t>0</a:t>
                      </a:r>
                      <a:endParaRPr lang="en-CA" sz="28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/>
                        <a:t>1</a:t>
                      </a:r>
                      <a:endParaRPr lang="en-CA" sz="28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/>
                        <a:t>0</a:t>
                      </a:r>
                      <a:endParaRPr lang="en-CA" sz="28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Canonical View Volume</a:t>
            </a:r>
            <a:endParaRPr lang="en-CA" dirty="0"/>
          </a:p>
        </p:txBody>
      </p:sp>
      <p:pic>
        <p:nvPicPr>
          <p:cNvPr id="1026" name="Picture 2" descr="C:\Users\Gail\Desktop\FCG2_figures\chapter7_viewing\canv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5270" y="1556792"/>
            <a:ext cx="4213460" cy="40324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56247" y="5949280"/>
            <a:ext cx="5031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/>
              <a:t>Windowing transform brings points to pixels: M</a:t>
            </a:r>
            <a:r>
              <a:rPr lang="en-CA" baseline="-25000" dirty="0" smtClean="0"/>
              <a:t>W</a:t>
            </a:r>
            <a:endParaRPr lang="en-CA" baseline="-25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Drawing with Arbitrary View and Perspective Projection</a:t>
            </a:r>
            <a:endParaRPr lang="en-C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19672" y="2060848"/>
          <a:ext cx="1512168" cy="3864430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1512168"/>
              </a:tblGrid>
              <a:tr h="960107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err="1" smtClean="0"/>
                        <a:t>x</a:t>
                      </a:r>
                      <a:r>
                        <a:rPr lang="en-CA" sz="2800" baseline="-25000" dirty="0" err="1" smtClean="0"/>
                        <a:t>pixel</a:t>
                      </a:r>
                      <a:endParaRPr lang="en-CA" sz="28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841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 err="1" smtClean="0"/>
                        <a:t>y</a:t>
                      </a:r>
                      <a:r>
                        <a:rPr lang="en-CA" sz="2800" baseline="-25000" dirty="0" err="1" smtClean="0"/>
                        <a:t>pixel</a:t>
                      </a:r>
                      <a:endParaRPr lang="en-CA" sz="280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0107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err="1" smtClean="0"/>
                        <a:t>z</a:t>
                      </a:r>
                      <a:r>
                        <a:rPr lang="en-CA" sz="2800" baseline="-25000" dirty="0" err="1" smtClean="0"/>
                        <a:t>canonical</a:t>
                      </a:r>
                      <a:endParaRPr lang="en-CA" sz="28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0107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1</a:t>
                      </a:r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20059" y="3501008"/>
            <a:ext cx="27687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400" dirty="0" smtClean="0"/>
              <a:t>= </a:t>
            </a:r>
            <a:r>
              <a:rPr lang="en-CA" sz="4400" dirty="0" smtClean="0"/>
              <a:t>M</a:t>
            </a:r>
            <a:r>
              <a:rPr lang="en-CA" sz="4400" baseline="-25000" dirty="0" smtClean="0"/>
              <a:t>o </a:t>
            </a:r>
            <a:r>
              <a:rPr lang="en-CA" sz="4400" dirty="0" smtClean="0"/>
              <a:t>M</a:t>
            </a:r>
            <a:r>
              <a:rPr lang="en-CA" sz="4400" baseline="-25000" dirty="0" smtClean="0"/>
              <a:t>p </a:t>
            </a:r>
            <a:r>
              <a:rPr lang="en-CA" sz="4400" dirty="0" err="1" smtClean="0"/>
              <a:t>M</a:t>
            </a:r>
            <a:r>
              <a:rPr lang="en-CA" sz="4400" baseline="-25000" dirty="0" err="1" smtClean="0"/>
              <a:t>v</a:t>
            </a:r>
            <a:endParaRPr lang="en-CA" sz="4400" baseline="-25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516216" y="2060848"/>
          <a:ext cx="792088" cy="3888432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792088"/>
              </a:tblGrid>
              <a:tr h="966070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x</a:t>
                      </a:r>
                      <a:endParaRPr lang="en-CA" sz="28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902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 smtClean="0"/>
                        <a:t>y</a:t>
                      </a:r>
                      <a:endParaRPr lang="en-CA" sz="280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6070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z</a:t>
                      </a:r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6070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1</a:t>
                      </a:r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CAUTION!!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1583668" y="1628800"/>
            <a:ext cx="59766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/>
              <a:t>Everything up until now used the more common </a:t>
            </a:r>
            <a:r>
              <a:rPr lang="en-CA" sz="3200" b="1" dirty="0" smtClean="0"/>
              <a:t>right-hand coordinate system.</a:t>
            </a:r>
            <a:endParaRPr lang="en-CA" sz="3200" dirty="0"/>
          </a:p>
          <a:p>
            <a:pPr algn="ctr"/>
            <a:endParaRPr lang="en-CA" sz="3200" dirty="0" smtClean="0"/>
          </a:p>
          <a:p>
            <a:pPr algn="ctr"/>
            <a:r>
              <a:rPr lang="en-CA" sz="3200" dirty="0" smtClean="0"/>
              <a:t>Direct3D uses the </a:t>
            </a:r>
            <a:r>
              <a:rPr lang="en-CA" sz="3200" b="1" dirty="0" smtClean="0"/>
              <a:t>left-hand coordinate system</a:t>
            </a:r>
            <a:r>
              <a:rPr lang="en-CA" sz="3200" dirty="0" smtClean="0"/>
              <a:t>.</a:t>
            </a:r>
            <a:endParaRPr lang="en-CA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19572" y="5301208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See:</a:t>
            </a:r>
            <a:br>
              <a:rPr lang="en-CA" dirty="0" smtClean="0"/>
            </a:br>
            <a:r>
              <a:rPr lang="en-CA" dirty="0" smtClean="0">
                <a:hlinkClick r:id="rId3"/>
              </a:rPr>
              <a:t>http://msdn.microsoft.com/en-us/library/windows/desktop/bb204853%28v=vs.85%29.aspx</a:t>
            </a:r>
            <a:endParaRPr lang="en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1988840"/>
          <a:ext cx="936104" cy="2904323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936104"/>
              </a:tblGrid>
              <a:tr h="960107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err="1" smtClean="0"/>
                        <a:t>x</a:t>
                      </a:r>
                      <a:r>
                        <a:rPr lang="en-CA" sz="2800" baseline="-25000" dirty="0" err="1" smtClean="0"/>
                        <a:t>pixel</a:t>
                      </a:r>
                      <a:endParaRPr lang="en-CA" sz="28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841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 err="1" smtClean="0"/>
                        <a:t>y</a:t>
                      </a:r>
                      <a:r>
                        <a:rPr lang="en-CA" sz="2800" baseline="-25000" dirty="0" err="1" smtClean="0"/>
                        <a:t>pixel</a:t>
                      </a:r>
                      <a:endParaRPr lang="en-CA" sz="280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0107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1</a:t>
                      </a:r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67744" y="3087058"/>
            <a:ext cx="468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 smtClean="0"/>
              <a:t>=</a:t>
            </a:r>
            <a:endParaRPr lang="en-CA" sz="4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915816" y="1988840"/>
          <a:ext cx="3312369" cy="2904323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1104123"/>
                <a:gridCol w="1104123"/>
                <a:gridCol w="1104123"/>
              </a:tblGrid>
              <a:tr h="960107">
                <a:tc>
                  <a:txBody>
                    <a:bodyPr/>
                    <a:lstStyle/>
                    <a:p>
                      <a:pPr algn="ctr"/>
                      <a:endParaRPr lang="en-CA" sz="28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841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80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80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80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0107"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444208" y="1988840"/>
          <a:ext cx="1368152" cy="2904323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1368152"/>
              </a:tblGrid>
              <a:tr h="960107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err="1" smtClean="0"/>
                        <a:t>x</a:t>
                      </a:r>
                      <a:r>
                        <a:rPr lang="en-CA" sz="2800" baseline="-25000" dirty="0" err="1" smtClean="0"/>
                        <a:t>canonical</a:t>
                      </a:r>
                      <a:endParaRPr lang="en-CA" sz="28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841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 err="1" smtClean="0"/>
                        <a:t>y</a:t>
                      </a:r>
                      <a:r>
                        <a:rPr lang="en-CA" sz="2800" baseline="-25000" dirty="0" err="1" smtClean="0"/>
                        <a:t>canonical</a:t>
                      </a:r>
                      <a:endParaRPr lang="en-CA" sz="280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0107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1</a:t>
                      </a:r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Canonical View Volume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4139952" y="5107831"/>
            <a:ext cx="9364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400" dirty="0" smtClean="0"/>
              <a:t>M</a:t>
            </a:r>
            <a:r>
              <a:rPr lang="en-CA" sz="4400" baseline="-25000" dirty="0" smtClean="0"/>
              <a:t>w</a:t>
            </a:r>
            <a:endParaRPr lang="en-CA" sz="44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Orthographic Projection</a:t>
            </a:r>
            <a:endParaRPr lang="en-CA" dirty="0"/>
          </a:p>
        </p:txBody>
      </p:sp>
      <p:grpSp>
        <p:nvGrpSpPr>
          <p:cNvPr id="11" name="Group 10"/>
          <p:cNvGrpSpPr/>
          <p:nvPr/>
        </p:nvGrpSpPr>
        <p:grpSpPr>
          <a:xfrm>
            <a:off x="1869037" y="2159568"/>
            <a:ext cx="5405927" cy="2997624"/>
            <a:chOff x="1869037" y="2015552"/>
            <a:chExt cx="5405927" cy="2997624"/>
          </a:xfrm>
        </p:grpSpPr>
        <p:pic>
          <p:nvPicPr>
            <p:cNvPr id="2050" name="Picture 2" descr="C:\Users\Gail\Desktop\FCG2_figures\chapter7_viewing\projection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69037" y="2015552"/>
              <a:ext cx="5405927" cy="2448272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2123728" y="4643844"/>
              <a:ext cx="14967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 smtClean="0"/>
                <a:t>Orthographic</a:t>
              </a:r>
              <a:endParaRPr lang="en-CA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64088" y="4643844"/>
              <a:ext cx="1323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 smtClean="0"/>
                <a:t>Perspective</a:t>
              </a:r>
              <a:endParaRPr lang="en-CA" dirty="0"/>
            </a:p>
          </p:txBody>
        </p:sp>
        <p:cxnSp>
          <p:nvCxnSpPr>
            <p:cNvPr id="7" name="Shape 6"/>
            <p:cNvCxnSpPr>
              <a:stCxn id="4" idx="1"/>
            </p:cNvCxnSpPr>
            <p:nvPr/>
          </p:nvCxnSpPr>
          <p:spPr>
            <a:xfrm rot="10800000" flipH="1">
              <a:off x="2123728" y="4319808"/>
              <a:ext cx="360040" cy="508702"/>
            </a:xfrm>
            <a:prstGeom prst="curvedConnector4">
              <a:avLst>
                <a:gd name="adj1" fmla="val -63493"/>
                <a:gd name="adj2" fmla="val 4731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hape 8"/>
            <p:cNvCxnSpPr>
              <a:stCxn id="5" idx="3"/>
            </p:cNvCxnSpPr>
            <p:nvPr/>
          </p:nvCxnSpPr>
          <p:spPr>
            <a:xfrm flipH="1" flipV="1">
              <a:off x="6588224" y="4247800"/>
              <a:ext cx="99688" cy="580710"/>
            </a:xfrm>
            <a:prstGeom prst="curvedConnector4">
              <a:avLst>
                <a:gd name="adj1" fmla="val -229315"/>
                <a:gd name="adj2" fmla="val 659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Orthographic Viewing Volume</a:t>
            </a:r>
            <a:endParaRPr lang="en-CA" dirty="0"/>
          </a:p>
        </p:txBody>
      </p:sp>
      <p:pic>
        <p:nvPicPr>
          <p:cNvPr id="3076" name="Picture 4" descr="C:\Users\Gail\Desktop\FCG2_figures\chapter7_viewing\orthoview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636" y="2451175"/>
            <a:ext cx="7734729" cy="2489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Orthographic View to Canonical View</a:t>
            </a:r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3568" y="1952836"/>
          <a:ext cx="3312368" cy="3096344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828092"/>
                <a:gridCol w="828092"/>
                <a:gridCol w="828092"/>
                <a:gridCol w="828092"/>
              </a:tblGrid>
              <a:tr h="769278">
                <a:tc>
                  <a:txBody>
                    <a:bodyPr/>
                    <a:lstStyle/>
                    <a:p>
                      <a:pPr algn="ctr"/>
                      <a:endParaRPr lang="en-CA" sz="20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0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0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0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885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00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00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00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00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9278">
                <a:tc>
                  <a:txBody>
                    <a:bodyPr/>
                    <a:lstStyle/>
                    <a:p>
                      <a:pPr algn="ctr"/>
                      <a:endParaRPr lang="en-CA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00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00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00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9278">
                <a:tc>
                  <a:txBody>
                    <a:bodyPr/>
                    <a:lstStyle/>
                    <a:p>
                      <a:pPr algn="ctr"/>
                      <a:endParaRPr lang="en-CA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00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00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00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596336" y="1952836"/>
          <a:ext cx="792088" cy="3096344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792088"/>
              </a:tblGrid>
              <a:tr h="769278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x</a:t>
                      </a:r>
                      <a:endParaRPr lang="en-CA" sz="20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885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y</a:t>
                      </a:r>
                      <a:endParaRPr lang="en-CA" sz="200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9278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z</a:t>
                      </a:r>
                      <a:endParaRPr lang="en-CA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9278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1</a:t>
                      </a:r>
                      <a:endParaRPr lang="en-CA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139952" y="1952836"/>
          <a:ext cx="3312368" cy="3096344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828092"/>
                <a:gridCol w="828092"/>
                <a:gridCol w="828092"/>
                <a:gridCol w="828092"/>
              </a:tblGrid>
              <a:tr h="769278">
                <a:tc>
                  <a:txBody>
                    <a:bodyPr/>
                    <a:lstStyle/>
                    <a:p>
                      <a:pPr algn="ctr"/>
                      <a:endParaRPr lang="en-CA" sz="20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0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0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0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885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00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00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00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00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9278">
                <a:tc>
                  <a:txBody>
                    <a:bodyPr/>
                    <a:lstStyle/>
                    <a:p>
                      <a:pPr algn="ctr"/>
                      <a:endParaRPr lang="en-CA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00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00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00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9278">
                <a:tc>
                  <a:txBody>
                    <a:bodyPr/>
                    <a:lstStyle/>
                    <a:p>
                      <a:pPr algn="ctr"/>
                      <a:endParaRPr lang="en-CA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00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00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00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61858" y="5733256"/>
            <a:ext cx="5020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dirty="0" smtClean="0"/>
              <a:t>World to Canonical Coordinates</a:t>
            </a:r>
            <a:endParaRPr lang="en-CA" sz="2800" dirty="0"/>
          </a:p>
        </p:txBody>
      </p:sp>
      <p:sp>
        <p:nvSpPr>
          <p:cNvPr id="11" name="Rectangle 10"/>
          <p:cNvSpPr/>
          <p:nvPr/>
        </p:nvSpPr>
        <p:spPr>
          <a:xfrm>
            <a:off x="1428958" y="2996952"/>
            <a:ext cx="1821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Scale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68241" y="2780928"/>
            <a:ext cx="26557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Move to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Origin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8" name="Shape 17"/>
          <p:cNvCxnSpPr>
            <a:stCxn id="10" idx="1"/>
          </p:cNvCxnSpPr>
          <p:nvPr/>
        </p:nvCxnSpPr>
        <p:spPr>
          <a:xfrm rot="10800000">
            <a:off x="1763688" y="5229200"/>
            <a:ext cx="298170" cy="76566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hape 19"/>
          <p:cNvCxnSpPr>
            <a:stCxn id="10" idx="3"/>
          </p:cNvCxnSpPr>
          <p:nvPr/>
        </p:nvCxnSpPr>
        <p:spPr>
          <a:xfrm flipV="1">
            <a:off x="7082143" y="5373216"/>
            <a:ext cx="514193" cy="62165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Orthographic View to Canonical View</a:t>
            </a:r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3568" y="1952836"/>
          <a:ext cx="3312368" cy="3096344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828092"/>
                <a:gridCol w="828092"/>
                <a:gridCol w="828092"/>
                <a:gridCol w="828092"/>
              </a:tblGrid>
              <a:tr h="769278">
                <a:tc>
                  <a:txBody>
                    <a:bodyPr/>
                    <a:lstStyle/>
                    <a:p>
                      <a:pPr algn="ctr"/>
                      <a:r>
                        <a:rPr lang="en-CA" sz="2000" baseline="0" dirty="0" smtClean="0"/>
                        <a:t>2</a:t>
                      </a:r>
                      <a:br>
                        <a:rPr lang="en-CA" sz="2000" baseline="0" dirty="0" smtClean="0"/>
                      </a:br>
                      <a:r>
                        <a:rPr lang="en-CA" sz="2000" baseline="0" dirty="0" smtClean="0"/>
                        <a:t>/(r-l)</a:t>
                      </a:r>
                      <a:endParaRPr lang="en-CA" sz="200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aseline="0" dirty="0" smtClean="0"/>
                        <a:t>0</a:t>
                      </a:r>
                      <a:endParaRPr lang="en-CA" sz="20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aseline="0" dirty="0" smtClean="0"/>
                        <a:t>0</a:t>
                      </a:r>
                      <a:endParaRPr lang="en-CA" sz="20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aseline="0" dirty="0" smtClean="0"/>
                        <a:t>0</a:t>
                      </a:r>
                      <a:endParaRPr lang="en-CA" sz="20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885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aseline="0" dirty="0" smtClean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aseline="0" dirty="0" smtClean="0"/>
                        <a:t>2</a:t>
                      </a:r>
                      <a:br>
                        <a:rPr lang="en-CA" sz="2000" baseline="0" dirty="0" smtClean="0"/>
                      </a:br>
                      <a:r>
                        <a:rPr lang="en-CA" sz="2000" baseline="0" dirty="0" smtClean="0"/>
                        <a:t>/(t-b)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aseline="0" dirty="0" smtClean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aseline="0" dirty="0" smtClean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9278">
                <a:tc>
                  <a:txBody>
                    <a:bodyPr/>
                    <a:lstStyle/>
                    <a:p>
                      <a:pPr algn="ctr"/>
                      <a:r>
                        <a:rPr lang="en-CA" sz="2000" baseline="0" dirty="0" smtClean="0"/>
                        <a:t>0</a:t>
                      </a:r>
                      <a:endParaRPr lang="en-CA" sz="200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aseline="0" dirty="0" smtClean="0"/>
                        <a:t>0</a:t>
                      </a:r>
                      <a:endParaRPr lang="en-CA" sz="20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aseline="0" dirty="0" smtClean="0"/>
                        <a:t>2</a:t>
                      </a:r>
                      <a:br>
                        <a:rPr lang="en-CA" sz="2000" baseline="0" dirty="0" smtClean="0"/>
                      </a:br>
                      <a:r>
                        <a:rPr lang="en-CA" sz="2000" baseline="0" dirty="0" smtClean="0"/>
                        <a:t>/(n-f)</a:t>
                      </a:r>
                      <a:endParaRPr lang="en-CA" sz="20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aseline="0" dirty="0" smtClean="0"/>
                        <a:t>0</a:t>
                      </a:r>
                      <a:endParaRPr lang="en-CA" sz="20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9278">
                <a:tc>
                  <a:txBody>
                    <a:bodyPr/>
                    <a:lstStyle/>
                    <a:p>
                      <a:pPr algn="ctr"/>
                      <a:r>
                        <a:rPr lang="en-CA" sz="2000" baseline="0" dirty="0" smtClean="0"/>
                        <a:t>0</a:t>
                      </a:r>
                      <a:endParaRPr lang="en-CA" sz="200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aseline="0" dirty="0" smtClean="0"/>
                        <a:t>0</a:t>
                      </a:r>
                      <a:endParaRPr lang="en-CA" sz="20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aseline="0" dirty="0" smtClean="0"/>
                        <a:t>0</a:t>
                      </a:r>
                      <a:endParaRPr lang="en-CA" sz="20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aseline="0" dirty="0" smtClean="0"/>
                        <a:t>1</a:t>
                      </a:r>
                      <a:endParaRPr lang="en-CA" sz="20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596336" y="1952836"/>
          <a:ext cx="792088" cy="3096344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792088"/>
              </a:tblGrid>
              <a:tr h="769278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x</a:t>
                      </a:r>
                      <a:endParaRPr lang="en-CA" sz="20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885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y</a:t>
                      </a:r>
                      <a:endParaRPr lang="en-CA" sz="200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9278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z</a:t>
                      </a:r>
                      <a:endParaRPr lang="en-CA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9278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1</a:t>
                      </a:r>
                      <a:endParaRPr lang="en-CA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139952" y="1952836"/>
          <a:ext cx="3312368" cy="3096344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828092"/>
                <a:gridCol w="828092"/>
                <a:gridCol w="828092"/>
                <a:gridCol w="828092"/>
              </a:tblGrid>
              <a:tr h="769278">
                <a:tc>
                  <a:txBody>
                    <a:bodyPr/>
                    <a:lstStyle/>
                    <a:p>
                      <a:pPr algn="ctr"/>
                      <a:r>
                        <a:rPr lang="en-CA" sz="2000" baseline="0" dirty="0" smtClean="0"/>
                        <a:t>1</a:t>
                      </a:r>
                      <a:endParaRPr lang="en-CA" sz="200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aseline="0" dirty="0" smtClean="0"/>
                        <a:t>0</a:t>
                      </a:r>
                      <a:endParaRPr lang="en-CA" sz="20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aseline="0" dirty="0" smtClean="0"/>
                        <a:t>0</a:t>
                      </a:r>
                      <a:endParaRPr lang="en-CA" sz="20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aseline="0" dirty="0" smtClean="0"/>
                        <a:t>-(</a:t>
                      </a:r>
                      <a:r>
                        <a:rPr lang="en-CA" sz="2000" baseline="0" dirty="0" err="1" smtClean="0"/>
                        <a:t>l+r</a:t>
                      </a:r>
                      <a:r>
                        <a:rPr lang="en-CA" sz="2000" baseline="0" dirty="0" smtClean="0"/>
                        <a:t>)</a:t>
                      </a:r>
                      <a:br>
                        <a:rPr lang="en-CA" sz="2000" baseline="0" dirty="0" smtClean="0"/>
                      </a:br>
                      <a:r>
                        <a:rPr lang="en-CA" sz="2000" baseline="0" dirty="0" smtClean="0"/>
                        <a:t>/2</a:t>
                      </a:r>
                      <a:endParaRPr lang="en-CA" sz="20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885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aseline="0" dirty="0" smtClean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aseline="0" dirty="0" smtClean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aseline="0" dirty="0" smtClean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aseline="0" dirty="0" smtClean="0"/>
                        <a:t>-(</a:t>
                      </a:r>
                      <a:r>
                        <a:rPr lang="en-CA" sz="2000" baseline="0" dirty="0" err="1" smtClean="0"/>
                        <a:t>b+t</a:t>
                      </a:r>
                      <a:r>
                        <a:rPr lang="en-CA" sz="2000" baseline="0" dirty="0" smtClean="0"/>
                        <a:t>)</a:t>
                      </a:r>
                      <a:br>
                        <a:rPr lang="en-CA" sz="2000" baseline="0" dirty="0" smtClean="0"/>
                      </a:br>
                      <a:r>
                        <a:rPr lang="en-CA" sz="2000" baseline="0" dirty="0" smtClean="0"/>
                        <a:t>/2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9278">
                <a:tc>
                  <a:txBody>
                    <a:bodyPr/>
                    <a:lstStyle/>
                    <a:p>
                      <a:pPr algn="ctr"/>
                      <a:r>
                        <a:rPr lang="en-CA" sz="2000" baseline="0" dirty="0" smtClean="0"/>
                        <a:t>0</a:t>
                      </a:r>
                      <a:endParaRPr lang="en-CA" sz="200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aseline="0" dirty="0" smtClean="0"/>
                        <a:t>0</a:t>
                      </a:r>
                      <a:endParaRPr lang="en-CA" sz="20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aseline="0" dirty="0" smtClean="0"/>
                        <a:t>1</a:t>
                      </a:r>
                      <a:endParaRPr lang="en-CA" sz="20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aseline="0" dirty="0" smtClean="0"/>
                        <a:t>-(</a:t>
                      </a:r>
                      <a:r>
                        <a:rPr lang="en-CA" sz="2000" baseline="0" dirty="0" err="1" smtClean="0"/>
                        <a:t>n+f</a:t>
                      </a:r>
                      <a:r>
                        <a:rPr lang="en-CA" sz="2000" baseline="0" dirty="0" smtClean="0"/>
                        <a:t>)</a:t>
                      </a:r>
                      <a:br>
                        <a:rPr lang="en-CA" sz="2000" baseline="0" dirty="0" smtClean="0"/>
                      </a:br>
                      <a:r>
                        <a:rPr lang="en-CA" sz="2000" baseline="0" dirty="0" smtClean="0"/>
                        <a:t>/2</a:t>
                      </a:r>
                      <a:endParaRPr lang="en-CA" sz="20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9278">
                <a:tc>
                  <a:txBody>
                    <a:bodyPr/>
                    <a:lstStyle/>
                    <a:p>
                      <a:pPr algn="ctr"/>
                      <a:r>
                        <a:rPr lang="en-CA" sz="2000" baseline="0" dirty="0" smtClean="0"/>
                        <a:t>0</a:t>
                      </a:r>
                      <a:endParaRPr lang="en-CA" sz="200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aseline="0" dirty="0" smtClean="0"/>
                        <a:t>0</a:t>
                      </a:r>
                      <a:endParaRPr lang="en-CA" sz="20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aseline="0" dirty="0" smtClean="0"/>
                        <a:t>0</a:t>
                      </a:r>
                      <a:endParaRPr lang="en-CA" sz="20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aseline="0" dirty="0" smtClean="0"/>
                        <a:t>1</a:t>
                      </a:r>
                      <a:endParaRPr lang="en-CA" sz="20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61858" y="5733256"/>
            <a:ext cx="5020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dirty="0" smtClean="0"/>
              <a:t>World to Canonical Coordinates</a:t>
            </a:r>
            <a:endParaRPr lang="en-CA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Drawing Lines in Orthographic View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1949519" y="1340768"/>
            <a:ext cx="5244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600" dirty="0" smtClean="0"/>
              <a:t>M</a:t>
            </a:r>
            <a:r>
              <a:rPr lang="en-CA" sz="3600" baseline="-25000" dirty="0" smtClean="0"/>
              <a:t>o</a:t>
            </a:r>
            <a:r>
              <a:rPr lang="en-CA" sz="3600" dirty="0" smtClean="0"/>
              <a:t>=M</a:t>
            </a:r>
            <a:r>
              <a:rPr lang="en-CA" sz="3600" baseline="-25000" dirty="0" smtClean="0"/>
              <a:t>w </a:t>
            </a:r>
            <a:r>
              <a:rPr lang="en-CA" sz="3600" dirty="0" err="1" smtClean="0"/>
              <a:t>M</a:t>
            </a:r>
            <a:r>
              <a:rPr lang="en-CA" sz="3600" baseline="-25000" dirty="0" err="1" smtClean="0"/>
              <a:t>scale</a:t>
            </a:r>
            <a:r>
              <a:rPr lang="en-CA" sz="3600" dirty="0" smtClean="0"/>
              <a:t> </a:t>
            </a:r>
            <a:r>
              <a:rPr lang="en-CA" sz="3600" dirty="0" err="1" smtClean="0"/>
              <a:t>M</a:t>
            </a:r>
            <a:r>
              <a:rPr lang="en-CA" sz="3600" baseline="-25000" dirty="0" err="1" smtClean="0"/>
              <a:t>move_to_origin</a:t>
            </a:r>
            <a:endParaRPr lang="en-CA" sz="3600" baseline="-25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83768" y="2420888"/>
          <a:ext cx="1512168" cy="3864430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1512168"/>
              </a:tblGrid>
              <a:tr h="960107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err="1" smtClean="0"/>
                        <a:t>x</a:t>
                      </a:r>
                      <a:r>
                        <a:rPr lang="en-CA" sz="2800" baseline="-25000" dirty="0" err="1" smtClean="0"/>
                        <a:t>pixel</a:t>
                      </a:r>
                      <a:endParaRPr lang="en-CA" sz="28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841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 err="1" smtClean="0"/>
                        <a:t>y</a:t>
                      </a:r>
                      <a:r>
                        <a:rPr lang="en-CA" sz="2800" baseline="-25000" dirty="0" err="1" smtClean="0"/>
                        <a:t>pixel</a:t>
                      </a:r>
                      <a:endParaRPr lang="en-CA" sz="280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0107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err="1" smtClean="0"/>
                        <a:t>z</a:t>
                      </a:r>
                      <a:r>
                        <a:rPr lang="en-CA" sz="2800" baseline="-25000" dirty="0" err="1" smtClean="0"/>
                        <a:t>canonical</a:t>
                      </a:r>
                      <a:endParaRPr lang="en-CA" sz="28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0107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1</a:t>
                      </a:r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83968" y="3861048"/>
            <a:ext cx="12827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4400" dirty="0" smtClean="0"/>
              <a:t>= M</a:t>
            </a:r>
            <a:r>
              <a:rPr lang="en-CA" sz="4400" baseline="-25000" dirty="0" smtClean="0"/>
              <a:t>o</a:t>
            </a:r>
            <a:endParaRPr lang="en-CA" sz="4400" baseline="-25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724128" y="2420888"/>
          <a:ext cx="792088" cy="3888432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792088"/>
              </a:tblGrid>
              <a:tr h="966070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x</a:t>
                      </a:r>
                      <a:endParaRPr lang="en-CA" sz="28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902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 smtClean="0"/>
                        <a:t>y</a:t>
                      </a:r>
                      <a:endParaRPr lang="en-CA" sz="280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6070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z</a:t>
                      </a:r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6070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1</a:t>
                      </a:r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1594</Words>
  <Application>Microsoft Office PowerPoint</Application>
  <PresentationFormat>On-screen Show (4:3)</PresentationFormat>
  <Paragraphs>341</Paragraphs>
  <Slides>31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Viewing</vt:lpstr>
      <vt:lpstr>The Goal</vt:lpstr>
      <vt:lpstr>Canonical View Volume</vt:lpstr>
      <vt:lpstr>Canonical View Volume</vt:lpstr>
      <vt:lpstr>Orthographic Projection</vt:lpstr>
      <vt:lpstr>Orthographic Viewing Volume</vt:lpstr>
      <vt:lpstr>Orthographic View to Canonical View</vt:lpstr>
      <vt:lpstr>Orthographic View to Canonical View</vt:lpstr>
      <vt:lpstr>Drawing Lines in Orthographic View</vt:lpstr>
      <vt:lpstr>Arbitrary View Positions</vt:lpstr>
      <vt:lpstr>Arbitrary View Positions</vt:lpstr>
      <vt:lpstr>Arbitrary View Positions</vt:lpstr>
      <vt:lpstr>Coordinate Transformations</vt:lpstr>
      <vt:lpstr>Coordinate Transformations</vt:lpstr>
      <vt:lpstr>Coordinate Transformations</vt:lpstr>
      <vt:lpstr>Coordinate Transformations</vt:lpstr>
      <vt:lpstr>Coordinate Transformations</vt:lpstr>
      <vt:lpstr>Coordinate Transformations</vt:lpstr>
      <vt:lpstr>Coordinate Transformations</vt:lpstr>
      <vt:lpstr>Camera Coordinate Transform</vt:lpstr>
      <vt:lpstr>Camera Coordinate Transform</vt:lpstr>
      <vt:lpstr>Drawing with Arbitrary View and Orthographic Projection</vt:lpstr>
      <vt:lpstr>Perspective Projection</vt:lpstr>
      <vt:lpstr>Perspective Via Orthographic</vt:lpstr>
      <vt:lpstr>Perspective Via Orthographic</vt:lpstr>
      <vt:lpstr>Perspective Via Orthographic</vt:lpstr>
      <vt:lpstr>Perspective Transform</vt:lpstr>
      <vt:lpstr>Perspective Transform</vt:lpstr>
      <vt:lpstr>Perspective Transform</vt:lpstr>
      <vt:lpstr>Drawing with Arbitrary View and Perspective Projection</vt:lpstr>
      <vt:lpstr>CAUTION!!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Gail</dc:creator>
  <cp:lastModifiedBy>Gail</cp:lastModifiedBy>
  <cp:revision>111</cp:revision>
  <dcterms:created xsi:type="dcterms:W3CDTF">2011-09-29T15:45:37Z</dcterms:created>
  <dcterms:modified xsi:type="dcterms:W3CDTF">2011-09-29T18:17:50Z</dcterms:modified>
</cp:coreProperties>
</file>