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263" r:id="rId5"/>
    <p:sldId id="259" r:id="rId6"/>
    <p:sldId id="260" r:id="rId7"/>
    <p:sldId id="261" r:id="rId8"/>
    <p:sldId id="262" r:id="rId9"/>
    <p:sldId id="266" r:id="rId10"/>
    <p:sldId id="264" r:id="rId11"/>
    <p:sldId id="265" r:id="rId12"/>
    <p:sldId id="267" r:id="rId13"/>
    <p:sldId id="269" r:id="rId14"/>
    <p:sldId id="268" r:id="rId15"/>
    <p:sldId id="270" r:id="rId16"/>
    <p:sldId id="271" r:id="rId17"/>
    <p:sldId id="274" r:id="rId18"/>
    <p:sldId id="273" r:id="rId19"/>
    <p:sldId id="272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00" autoAdjust="0"/>
  </p:normalViewPr>
  <p:slideViewPr>
    <p:cSldViewPr>
      <p:cViewPr>
        <p:scale>
          <a:sx n="60" d="100"/>
          <a:sy n="60" d="100"/>
        </p:scale>
        <p:origin x="-1536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3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68C8E-C6ED-4CC3-8A6E-30D6B4DEE4E0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B66BB-93A9-46A1-A1DD-07D225ED7A95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mputer_software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Software_license" TargetMode="External"/><Relationship Id="rId5" Type="http://schemas.openxmlformats.org/officeDocument/2006/relationships/hyperlink" Target="http://en.wikipedia.org/wiki/Copyright" TargetMode="External"/><Relationship Id="rId4" Type="http://schemas.openxmlformats.org/officeDocument/2006/relationships/hyperlink" Target="http://en.wikipedia.org/wiki/Source_code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Image:</a:t>
            </a:r>
          </a:p>
          <a:p>
            <a:pPr lvl="1">
              <a:buFontTx/>
              <a:buChar char="-"/>
            </a:pPr>
            <a:r>
              <a:rPr lang="en-CA" dirty="0" smtClean="0"/>
              <a:t>http://static.howstuffworks.com/gif/webserver-backbone-sm.gif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We’ll also open up the HTML on a webpage and look at it</a:t>
            </a:r>
          </a:p>
          <a:p>
            <a:pPr lvl="1">
              <a:buFontTx/>
              <a:buChar char="-"/>
            </a:pPr>
            <a:r>
              <a:rPr lang="en-CA" dirty="0" smtClean="0"/>
              <a:t>Do</a:t>
            </a:r>
            <a:r>
              <a:rPr lang="en-CA" baseline="0" dirty="0" smtClean="0"/>
              <a:t> this with View, Source or something similar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Just a quickie</a:t>
            </a:r>
            <a:r>
              <a:rPr lang="en-CA" baseline="0" dirty="0" smtClean="0"/>
              <a:t> before going on to in-class presentations.</a:t>
            </a:r>
          </a:p>
          <a:p>
            <a:pPr>
              <a:buFontTx/>
              <a:buChar char="-"/>
            </a:pPr>
            <a:r>
              <a:rPr lang="en-CA" baseline="0" dirty="0" smtClean="0"/>
              <a:t>Check out the detailed how-to slides for lots more on open source (including other examples </a:t>
            </a:r>
            <a:r>
              <a:rPr lang="en-CA" baseline="0" smtClean="0"/>
              <a:t>of programs to try).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Open source is all about freedom</a:t>
            </a:r>
          </a:p>
          <a:p>
            <a:pPr lvl="1">
              <a:buFontTx/>
              <a:buChar char="-"/>
            </a:pPr>
            <a:r>
              <a:rPr lang="en-CA" dirty="0" smtClean="0"/>
              <a:t>Think free as in free speech, not free beer</a:t>
            </a:r>
          </a:p>
          <a:p>
            <a:pPr lvl="0">
              <a:buFontTx/>
              <a:buChar char="-"/>
            </a:pPr>
            <a:r>
              <a:rPr lang="en-CA" dirty="0" smtClean="0"/>
              <a:t>“</a:t>
            </a:r>
            <a:r>
              <a:rPr lang="en-CA" b="1" dirty="0" smtClean="0"/>
              <a:t>Open-source software (OSS)</a:t>
            </a:r>
            <a:r>
              <a:rPr lang="en-CA" dirty="0" smtClean="0"/>
              <a:t> is </a:t>
            </a:r>
            <a:r>
              <a:rPr lang="en-CA" dirty="0" smtClean="0">
                <a:hlinkClick r:id="rId3" tooltip="Computer &#10;software"/>
              </a:rPr>
              <a:t>computer software</a:t>
            </a:r>
            <a:r>
              <a:rPr lang="en-CA" dirty="0" smtClean="0"/>
              <a:t> that is available in source code form for which the </a:t>
            </a:r>
            <a:r>
              <a:rPr lang="en-CA" dirty="0" smtClean="0">
                <a:hlinkClick r:id="rId4" tooltip="Source code"/>
              </a:rPr>
              <a:t>source code</a:t>
            </a:r>
            <a:r>
              <a:rPr lang="en-CA" dirty="0" smtClean="0"/>
              <a:t> and certain other rights normally reserved for </a:t>
            </a:r>
            <a:r>
              <a:rPr lang="en-CA" dirty="0" smtClean="0">
                <a:hlinkClick r:id="rId5" tooltip="Copyright"/>
              </a:rPr>
              <a:t>copyright</a:t>
            </a:r>
            <a:r>
              <a:rPr lang="en-CA" dirty="0" smtClean="0"/>
              <a:t> holders are provided under a </a:t>
            </a:r>
            <a:r>
              <a:rPr lang="en-CA" dirty="0" smtClean="0">
                <a:hlinkClick r:id="rId6" tooltip="Software &#10;license"/>
              </a:rPr>
              <a:t>software license</a:t>
            </a:r>
            <a:r>
              <a:rPr lang="en-CA" dirty="0" smtClean="0"/>
              <a:t> that permits users to study, change, and improve the software.”</a:t>
            </a:r>
          </a:p>
          <a:p>
            <a:pPr lvl="1">
              <a:buFontTx/>
              <a:buChar char="-"/>
            </a:pPr>
            <a:r>
              <a:rPr lang="en-CA" dirty="0" smtClean="0"/>
              <a:t>http://en.wikipedia.org/wiki/Open-source_software</a:t>
            </a:r>
          </a:p>
          <a:p>
            <a:pPr lvl="0">
              <a:buFontTx/>
              <a:buChar char="-"/>
            </a:pPr>
            <a:r>
              <a:rPr lang="en-CA" dirty="0" smtClean="0"/>
              <a:t>Discussion on how</a:t>
            </a:r>
            <a:r>
              <a:rPr lang="en-CA" baseline="0" dirty="0" smtClean="0"/>
              <a:t> OSS is made, who makes it…</a:t>
            </a:r>
            <a:endParaRPr lang="en-CA" dirty="0" smtClean="0"/>
          </a:p>
          <a:p>
            <a:pPr lvl="0">
              <a:buFontTx/>
              <a:buChar char="-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CA" dirty="0" smtClean="0"/>
              <a:t>There are several different kinds of licenses that dictate</a:t>
            </a:r>
            <a:r>
              <a:rPr lang="en-CA" baseline="0" dirty="0" smtClean="0"/>
              <a:t> what you can and cannot do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Many</a:t>
            </a:r>
            <a:r>
              <a:rPr lang="en-CA" baseline="0" dirty="0" smtClean="0"/>
              <a:t> more here:</a:t>
            </a:r>
          </a:p>
          <a:p>
            <a:pPr lvl="1">
              <a:buFontTx/>
              <a:buChar char="-"/>
            </a:pPr>
            <a:r>
              <a:rPr lang="en-CA" dirty="0" smtClean="0"/>
              <a:t>http://en.wikipedia.org/wiki/List_of_free_and_open_source_software_packages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 A picture of part of the Internet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URL:</a:t>
            </a:r>
          </a:p>
          <a:p>
            <a:pPr lvl="1">
              <a:buFontTx/>
              <a:buChar char="-"/>
            </a:pPr>
            <a:r>
              <a:rPr lang="en-US" dirty="0" smtClean="0"/>
              <a:t>Uniform Resource Locator</a:t>
            </a:r>
          </a:p>
          <a:p>
            <a:pPr lvl="1">
              <a:buFontTx/>
              <a:buChar char="-"/>
            </a:pPr>
            <a:r>
              <a:rPr lang="en-US" dirty="0" smtClean="0"/>
              <a:t>The address of hypertext / The location of a webpage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Start with this site, then move to the links on the left:</a:t>
            </a:r>
          </a:p>
          <a:p>
            <a:pPr lvl="1">
              <a:buFontTx/>
              <a:buChar char="-"/>
            </a:pPr>
            <a:r>
              <a:rPr lang="en-CA" dirty="0" smtClean="0"/>
              <a:t>“More Search Help”</a:t>
            </a:r>
          </a:p>
          <a:p>
            <a:pPr lvl="1">
              <a:buFontTx/>
              <a:buChar char="-"/>
            </a:pPr>
            <a:r>
              <a:rPr lang="en-CA" dirty="0" smtClean="0"/>
              <a:t>“Explore Search”</a:t>
            </a:r>
          </a:p>
          <a:p>
            <a:pPr lvl="0">
              <a:buFontTx/>
              <a:buChar char="-"/>
            </a:pPr>
            <a:r>
              <a:rPr lang="en-CA" dirty="0" smtClean="0"/>
              <a:t>Lots of advanced ways to search Google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Stats</a:t>
            </a:r>
            <a:r>
              <a:rPr lang="en-CA" baseline="0" dirty="0" smtClean="0"/>
              <a:t> from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http://www.w3schools.com/browsers/browsers_stats.asp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In class I will show the Docs</a:t>
            </a:r>
            <a:r>
              <a:rPr lang="en-CA" baseline="0" dirty="0" smtClean="0"/>
              <a:t> functionality (but not talk about Spreadsheets or Presentations as much, since others did tutorials on them)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Key features like sharing and collaborative editing</a:t>
            </a:r>
          </a:p>
          <a:p>
            <a:pPr>
              <a:buFontTx/>
              <a:buChar char="-"/>
            </a:pPr>
            <a:r>
              <a:rPr lang="en-CA" baseline="0" dirty="0" smtClean="0"/>
              <a:t>Lots of help here: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http://docs.google.com/support/?hl=en</a:t>
            </a:r>
          </a:p>
          <a:p>
            <a:pPr>
              <a:buFontTx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Basic</a:t>
            </a:r>
            <a:r>
              <a:rPr lang="en-CA" baseline="0" dirty="0" smtClean="0"/>
              <a:t> Google Groups functionality</a:t>
            </a:r>
          </a:p>
          <a:p>
            <a:pPr lvl="1">
              <a:buFontTx/>
              <a:buChar char="-"/>
            </a:pPr>
            <a:r>
              <a:rPr lang="en-CA" baseline="0" dirty="0" smtClean="0"/>
              <a:t>Especially useful for group projects, clubs, etc</a:t>
            </a:r>
          </a:p>
          <a:p>
            <a:pPr lvl="0">
              <a:buFontTx/>
              <a:buChar char="-"/>
            </a:pPr>
            <a:r>
              <a:rPr lang="en-CA" baseline="0" dirty="0" smtClean="0"/>
              <a:t>Lots of help here</a:t>
            </a:r>
          </a:p>
          <a:p>
            <a:pPr lvl="1">
              <a:buFontTx/>
              <a:buChar char="-"/>
            </a:pPr>
            <a:r>
              <a:rPr lang="en-CA" dirty="0" smtClean="0"/>
              <a:t>http://groups.google.com/support/?hl=en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CA" dirty="0" smtClean="0"/>
              <a:t>Set</a:t>
            </a:r>
            <a:r>
              <a:rPr lang="en-CA" baseline="0" dirty="0" smtClean="0"/>
              <a:t> up a free blog, which includes an RSS feed</a:t>
            </a:r>
          </a:p>
          <a:p>
            <a:pPr>
              <a:buFontTx/>
              <a:buChar char="-"/>
            </a:pPr>
            <a:r>
              <a:rPr lang="en-CA" baseline="0" dirty="0" smtClean="0"/>
              <a:t>What the heck is RSS anyway?</a:t>
            </a:r>
          </a:p>
          <a:p>
            <a:pPr lvl="1">
              <a:buFontTx/>
              <a:buChar char="-"/>
            </a:pPr>
            <a:r>
              <a:rPr lang="en-CA" dirty="0" smtClean="0"/>
              <a:t>http://en.wikipedia.org/wiki/RSS</a:t>
            </a:r>
          </a:p>
          <a:p>
            <a:pPr lvl="1">
              <a:buFontTx/>
              <a:buChar char="-"/>
            </a:pPr>
            <a:r>
              <a:rPr lang="en-CA" dirty="0" smtClean="0"/>
              <a:t>Get updates on websites all in one place</a:t>
            </a:r>
          </a:p>
          <a:p>
            <a:pPr lvl="1">
              <a:buFontTx/>
              <a:buChar char="-"/>
            </a:pPr>
            <a:r>
              <a:rPr lang="en-CA" dirty="0" smtClean="0"/>
              <a:t>Check out http://reader.google.com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- This is actually very similar to what’s found on many wiki sites (those that actually let</a:t>
            </a:r>
            <a:r>
              <a:rPr lang="en-CA" baseline="0" dirty="0" smtClean="0"/>
              <a:t> you see the </a:t>
            </a:r>
            <a:r>
              <a:rPr lang="en-CA" baseline="0" dirty="0" err="1" smtClean="0"/>
              <a:t>markup</a:t>
            </a:r>
            <a:r>
              <a:rPr lang="en-CA" baseline="0" dirty="0" smtClean="0"/>
              <a:t> – some just have rich text editing)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B66BB-93A9-46A1-A1DD-07D225ED7A95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02BF84-2296-4EB9-8F39-5F0D702A26A8}" type="datetimeFigureOut">
              <a:rPr lang="en-US" smtClean="0"/>
              <a:pPr/>
              <a:t>6/13/2011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553200"/>
            <a:ext cx="4419600" cy="228600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F5199E-C71A-4303-8409-9165F634A30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Graphic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9378" y="6553200"/>
            <a:ext cx="5105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COMP</a:t>
            </a:r>
            <a:r>
              <a:rPr lang="en-US" sz="1400" baseline="0" dirty="0" smtClean="0">
                <a:solidFill>
                  <a:schemeClr val="bg1">
                    <a:lumMod val="75000"/>
                  </a:schemeClr>
                </a:solidFill>
              </a:rPr>
              <a:t> 1001: Introduction to Computers for Arts and Social Sciences</a:t>
            </a:r>
            <a:endParaRPr lang="en-CA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support/websearch/bin/answer.py?hl=en&amp;answer=13447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sevenload.com/shows/Tech-Gadgets/episodes/ZIwvGfc-How-To-Follow-Proper-Netiquette-Rule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googl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googl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logger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kipedia:Cheatshe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hIQjrMHTv4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html/default.asp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3BrAQl3so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ideolan.org/vlc/" TargetMode="External"/><Relationship Id="rId3" Type="http://schemas.openxmlformats.org/officeDocument/2006/relationships/hyperlink" Target="http://www.linux.org/" TargetMode="External"/><Relationship Id="rId7" Type="http://schemas.openxmlformats.org/officeDocument/2006/relationships/hyperlink" Target="http://audacity.sourceforge.ne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ender.org/" TargetMode="External"/><Relationship Id="rId5" Type="http://schemas.openxmlformats.org/officeDocument/2006/relationships/hyperlink" Target="http://inkscape.org/" TargetMode="External"/><Relationship Id="rId4" Type="http://schemas.openxmlformats.org/officeDocument/2006/relationships/hyperlink" Target="http://gimp.org/" TargetMode="External"/><Relationship Id="rId9" Type="http://schemas.openxmlformats.org/officeDocument/2006/relationships/hyperlink" Target="http://www.openoffice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6MfnuvH4Rs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Internet and Open Source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Monday, </a:t>
            </a:r>
            <a:r>
              <a:rPr lang="en-US" dirty="0" smtClean="0"/>
              <a:t>June </a:t>
            </a:r>
            <a:r>
              <a:rPr lang="en-US" dirty="0" smtClean="0"/>
              <a:t>13, 2011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Deconstructing a URL</a:t>
            </a:r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880733" y="3348335"/>
            <a:ext cx="7382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http://www.scs.carleton.ca/~courses/index.php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104900" y="3005435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2281535"/>
            <a:ext cx="1232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protocol</a:t>
            </a:r>
            <a:endParaRPr lang="en-CA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505200" y="3881735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733800" y="4262735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71800" y="4643735"/>
            <a:ext cx="1938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domain name</a:t>
            </a:r>
            <a:endParaRPr lang="en-CA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133600" y="3424535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2552700" y="3081635"/>
            <a:ext cx="457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33600" y="2433935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sub-domain</a:t>
            </a:r>
            <a:endParaRPr lang="en-CA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334000" y="3348335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591300" y="3005435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38800" y="2281535"/>
            <a:ext cx="2382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/>
              <a:t>file or page to get</a:t>
            </a:r>
            <a:endParaRPr lang="en-CA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Advanced Google Searching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http://www.google.com/support/websearch/bin/answer.py?hl=en&amp;answer=134479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Browser Market Share (2009)</a:t>
            </a:r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714500"/>
            <a:ext cx="63246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Browser Tips (Know how to…)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b="1" dirty="0" smtClean="0">
                <a:solidFill>
                  <a:schemeClr val="accent4"/>
                </a:solidFill>
              </a:rPr>
              <a:t>Add/organize bookmarks</a:t>
            </a:r>
          </a:p>
          <a:p>
            <a:pPr algn="ctr"/>
            <a:r>
              <a:rPr lang="en-CA" sz="4400" b="1" dirty="0" smtClean="0">
                <a:solidFill>
                  <a:schemeClr val="accent1"/>
                </a:solidFill>
              </a:rPr>
              <a:t>Install plug-ins/add-ons</a:t>
            </a:r>
          </a:p>
          <a:p>
            <a:pPr algn="ctr"/>
            <a:r>
              <a:rPr lang="en-CA" sz="4400" b="1" dirty="0" smtClean="0">
                <a:solidFill>
                  <a:schemeClr val="accent4"/>
                </a:solidFill>
              </a:rPr>
              <a:t>Clear personal info</a:t>
            </a:r>
          </a:p>
          <a:p>
            <a:pPr algn="ctr"/>
            <a:r>
              <a:rPr lang="en-CA" sz="4400" b="1" dirty="0" smtClean="0">
                <a:solidFill>
                  <a:schemeClr val="accent1"/>
                </a:solidFill>
              </a:rPr>
              <a:t>Search on a page</a:t>
            </a:r>
          </a:p>
          <a:p>
            <a:pPr algn="ctr"/>
            <a:r>
              <a:rPr lang="en-CA" sz="4400" b="1" dirty="0" smtClean="0">
                <a:solidFill>
                  <a:schemeClr val="accent4"/>
                </a:solidFill>
              </a:rPr>
              <a:t>Use shortcuts</a:t>
            </a:r>
            <a:endParaRPr lang="en-CA" sz="44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Netiquette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http://en.sevenload.com/shows/Tech-Gadgets/episodes/ZIwvGfc-How-To-Follow-Proper-Netiquette-Rules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Google Docs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http://docs.google.com/</a:t>
            </a:r>
            <a:endParaRPr lang="en-C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Google Groups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http://groups.google.com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Blogger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http://blogger.com/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Wikipedia </a:t>
            </a:r>
            <a:r>
              <a:rPr lang="en-CA" dirty="0" err="1" smtClean="0"/>
              <a:t>Markup</a:t>
            </a:r>
            <a:r>
              <a:rPr lang="en-CA" dirty="0" smtClean="0"/>
              <a:t> Language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http://en.wikipedia.org/wiki/Wikipedia:Cheatsheet</a:t>
            </a:r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609600"/>
            <a:ext cx="82296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Smal</a:t>
            </a:r>
            <a:r>
              <a:rPr lang="en-US" sz="4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 HTML Example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1600200"/>
            <a:ext cx="37338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&lt;html&gt;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&lt;head&gt;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&lt;title&gt;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A Minimal HTML 	Document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&lt;/title&gt;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&lt;/head&gt;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&lt;body&gt;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This paragraph is part of  a simple HTML document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&lt;/body&gt;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&lt;/html&gt;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657600" y="1676400"/>
            <a:ext cx="358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B050"/>
                </a:solidFill>
              </a:rPr>
              <a:t>tells the browser that what</a:t>
            </a:r>
          </a:p>
          <a:p>
            <a:r>
              <a:rPr lang="en-US" b="1">
                <a:solidFill>
                  <a:srgbClr val="00B050"/>
                </a:solidFill>
              </a:rPr>
              <a:t>follows is HTML text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4648200" y="2362200"/>
            <a:ext cx="3810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FF"/>
                </a:solidFill>
              </a:rPr>
              <a:t>the section of the document that</a:t>
            </a:r>
          </a:p>
          <a:p>
            <a:r>
              <a:rPr lang="en-US" b="1">
                <a:solidFill>
                  <a:srgbClr val="FF00FF"/>
                </a:solidFill>
              </a:rPr>
              <a:t>contains the title (also extra</a:t>
            </a:r>
          </a:p>
          <a:p>
            <a:r>
              <a:rPr lang="en-US" b="1">
                <a:solidFill>
                  <a:srgbClr val="FF00FF"/>
                </a:solidFill>
              </a:rPr>
              <a:t>information about the document)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57800" y="33528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</a:rPr>
              <a:t>whatever you put between</a:t>
            </a:r>
          </a:p>
          <a:p>
            <a:r>
              <a:rPr lang="en-US" b="1">
                <a:solidFill>
                  <a:srgbClr val="0070C0"/>
                </a:solidFill>
              </a:rPr>
              <a:t>the title tags appears in</a:t>
            </a:r>
          </a:p>
          <a:p>
            <a:r>
              <a:rPr lang="en-US" b="1">
                <a:solidFill>
                  <a:srgbClr val="0070C0"/>
                </a:solidFill>
              </a:rPr>
              <a:t>the top of the browser</a:t>
            </a:r>
          </a:p>
          <a:p>
            <a:r>
              <a:rPr lang="en-US" b="1">
                <a:solidFill>
                  <a:srgbClr val="0070C0"/>
                </a:solidFill>
              </a:rPr>
              <a:t>window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257800" y="4648200"/>
            <a:ext cx="3352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begins the body of the</a:t>
            </a:r>
          </a:p>
          <a:p>
            <a:r>
              <a:rPr lang="en-US" b="1">
                <a:solidFill>
                  <a:srgbClr val="FF0000"/>
                </a:solidFill>
              </a:rPr>
              <a:t>document, the place where</a:t>
            </a:r>
          </a:p>
          <a:p>
            <a:r>
              <a:rPr lang="en-US" b="1">
                <a:solidFill>
                  <a:srgbClr val="FF0000"/>
                </a:solidFill>
              </a:rPr>
              <a:t>the page's content goes</a:t>
            </a:r>
          </a:p>
        </p:txBody>
      </p:sp>
      <p:cxnSp>
        <p:nvCxnSpPr>
          <p:cNvPr id="10" name="Straight Arrow Connector 9"/>
          <p:cNvCxnSpPr>
            <a:stCxn id="6" idx="1"/>
          </p:cNvCxnSpPr>
          <p:nvPr/>
        </p:nvCxnSpPr>
        <p:spPr>
          <a:xfrm rot="10800000">
            <a:off x="1752600" y="1828800"/>
            <a:ext cx="1905000" cy="17145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rot="10800000">
            <a:off x="2133600" y="2209800"/>
            <a:ext cx="2514600" cy="614363"/>
          </a:xfrm>
          <a:prstGeom prst="straightConnector1">
            <a:avLst/>
          </a:prstGeom>
          <a:ln w="28575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rot="10800000">
            <a:off x="2590800" y="2667000"/>
            <a:ext cx="2667000" cy="128587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rot="10800000">
            <a:off x="2133600" y="4419600"/>
            <a:ext cx="3124200" cy="6905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History of the Internet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http://www.youtube.com/watch?v=9hIQjrMHTv4</a:t>
            </a:r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Learn HTML Basics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http://www.w3schools.com/html/default.asp</a:t>
            </a:r>
            <a:endParaRPr lang="en-C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Source Software</a:t>
            </a:r>
            <a:endParaRPr lang="en-C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One License: Creative Commons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3"/>
              </a:rPr>
              <a:t>http://www.youtube.com/watch?v=io3BrAQl3so</a:t>
            </a:r>
            <a:endParaRPr lang="en-C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What are the pros/cons of open source software?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Think in small groups</a:t>
            </a:r>
          </a:p>
          <a:p>
            <a:r>
              <a:rPr lang="en-US" dirty="0" smtClean="0"/>
              <a:t>Discuss with class</a:t>
            </a:r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Some Useful Open Source Software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 smtClean="0">
                <a:hlinkClick r:id="rId3"/>
              </a:rPr>
              <a:t>Linux</a:t>
            </a:r>
            <a:endParaRPr lang="en-CA" dirty="0" smtClean="0">
              <a:hlinkClick r:id="rId4"/>
            </a:endParaRPr>
          </a:p>
          <a:p>
            <a:pPr algn="ctr"/>
            <a:r>
              <a:rPr lang="en-CA" dirty="0" smtClean="0">
                <a:hlinkClick r:id="rId4"/>
              </a:rPr>
              <a:t>GIMP</a:t>
            </a:r>
            <a:endParaRPr lang="en-CA" dirty="0" smtClean="0"/>
          </a:p>
          <a:p>
            <a:pPr algn="ctr"/>
            <a:r>
              <a:rPr lang="en-CA" dirty="0" err="1" smtClean="0">
                <a:hlinkClick r:id="rId5"/>
              </a:rPr>
              <a:t>Inkscape</a:t>
            </a:r>
            <a:endParaRPr lang="en-CA" dirty="0" smtClean="0"/>
          </a:p>
          <a:p>
            <a:pPr algn="ctr"/>
            <a:r>
              <a:rPr lang="en-CA" dirty="0" smtClean="0">
                <a:hlinkClick r:id="rId6"/>
              </a:rPr>
              <a:t>Blender</a:t>
            </a:r>
            <a:endParaRPr lang="en-CA" dirty="0" smtClean="0"/>
          </a:p>
          <a:p>
            <a:pPr algn="ctr"/>
            <a:r>
              <a:rPr lang="en-CA" dirty="0" smtClean="0">
                <a:hlinkClick r:id="rId7"/>
              </a:rPr>
              <a:t>Audacity</a:t>
            </a:r>
            <a:endParaRPr lang="en-CA" dirty="0" smtClean="0"/>
          </a:p>
          <a:p>
            <a:pPr algn="ctr"/>
            <a:r>
              <a:rPr lang="en-CA" dirty="0" smtClean="0">
                <a:hlinkClick r:id="rId8"/>
              </a:rPr>
              <a:t>VLC</a:t>
            </a:r>
            <a:endParaRPr lang="en-CA" dirty="0" smtClean="0"/>
          </a:p>
          <a:p>
            <a:pPr algn="ctr"/>
            <a:r>
              <a:rPr lang="en-CA" dirty="0" smtClean="0">
                <a:hlinkClick r:id="rId9"/>
              </a:rPr>
              <a:t>Open Office</a:t>
            </a:r>
            <a:endParaRPr lang="en-CA" dirty="0" smtClean="0"/>
          </a:p>
          <a:p>
            <a:pPr algn="ctr"/>
            <a:endParaRPr lang="en-CA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0419" y="685419"/>
            <a:ext cx="6063162" cy="548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7757" y="685800"/>
            <a:ext cx="716848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The State of the Internet</a:t>
            </a:r>
            <a:endParaRPr lang="en-C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http://www.youtube.com/watch?v=T6MfnuvH4Rs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Stuff To Do Online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891046" y="1730514"/>
            <a:ext cx="13619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News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36744" y="2568714"/>
            <a:ext cx="32705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Entertainment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9875" y="3406914"/>
            <a:ext cx="68642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Common-interest communities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4202" y="4245114"/>
            <a:ext cx="21755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Shopping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25266" y="5083314"/>
            <a:ext cx="18934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Banking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Stuff To Do Online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269368" y="1730514"/>
            <a:ext cx="26052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Advertising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6971" y="2568714"/>
            <a:ext cx="60900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Finding jobs and employees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1415" y="3406914"/>
            <a:ext cx="73611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Addresses, maps, phone numbers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82306" y="4245114"/>
            <a:ext cx="57794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Course notes, lectures, etc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80309" y="5083314"/>
            <a:ext cx="27833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Publications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Stuff To Do Online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2385892" y="1730514"/>
            <a:ext cx="43722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Download software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86674" y="2568714"/>
            <a:ext cx="47706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Get software updates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860425"/>
            <a:ext cx="7848600" cy="513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609</Words>
  <Application>Microsoft Office PowerPoint</Application>
  <PresentationFormat>On-screen Show (4:3)</PresentationFormat>
  <Paragraphs>137</Paragraphs>
  <Slides>25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The Internet and Open Source</vt:lpstr>
      <vt:lpstr>History of the Internet</vt:lpstr>
      <vt:lpstr>Slide 3</vt:lpstr>
      <vt:lpstr>Slide 4</vt:lpstr>
      <vt:lpstr>The State of the Internet</vt:lpstr>
      <vt:lpstr>Stuff To Do Online</vt:lpstr>
      <vt:lpstr>Stuff To Do Online</vt:lpstr>
      <vt:lpstr>Stuff To Do Online</vt:lpstr>
      <vt:lpstr>Slide 9</vt:lpstr>
      <vt:lpstr>Deconstructing a URL</vt:lpstr>
      <vt:lpstr>Advanced Google Searching</vt:lpstr>
      <vt:lpstr>Browser Market Share (2009)</vt:lpstr>
      <vt:lpstr>Browser Tips (Know how to…)</vt:lpstr>
      <vt:lpstr>Netiquette</vt:lpstr>
      <vt:lpstr>Google Docs</vt:lpstr>
      <vt:lpstr>Google Groups</vt:lpstr>
      <vt:lpstr>Blogger</vt:lpstr>
      <vt:lpstr>Wikipedia Markup Language</vt:lpstr>
      <vt:lpstr>Slide 19</vt:lpstr>
      <vt:lpstr>Learn HTML Basics</vt:lpstr>
      <vt:lpstr>Open Source Software</vt:lpstr>
      <vt:lpstr>Slide 22</vt:lpstr>
      <vt:lpstr>One License: Creative Commons</vt:lpstr>
      <vt:lpstr>What are the pros/cons of open source software?</vt:lpstr>
      <vt:lpstr>Some Useful Open Source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</dc:creator>
  <cp:lastModifiedBy>Gail</cp:lastModifiedBy>
  <cp:revision>490</cp:revision>
  <dcterms:created xsi:type="dcterms:W3CDTF">2010-05-09T19:22:45Z</dcterms:created>
  <dcterms:modified xsi:type="dcterms:W3CDTF">2011-06-13T19:56:53Z</dcterms:modified>
</cp:coreProperties>
</file>