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73" r:id="rId10"/>
    <p:sldId id="264" r:id="rId11"/>
    <p:sldId id="265" r:id="rId12"/>
    <p:sldId id="266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562AD-9E4E-B345-9059-D633EC6F10E6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8BC2F-164F-DC4F-BB07-0F4CA92A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8BC2F-164F-DC4F-BB07-0F4CA92A7E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4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for exposure, no need to memorize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8BC2F-164F-DC4F-BB07-0F4CA92A7E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1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8BC2F-164F-DC4F-BB07-0F4CA92A7E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414632" y="1654287"/>
            <a:ext cx="2779058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919830" y="1654286"/>
            <a:ext cx="2779059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2002115"/>
            <a:ext cx="3273552" cy="1636057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697937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11-06-06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6941" y="685800"/>
            <a:ext cx="6330297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941" y="2020888"/>
            <a:ext cx="6328661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482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Usability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June 8, 2011</a:t>
            </a:r>
          </a:p>
          <a:p>
            <a:endParaRPr lang="en-US" dirty="0"/>
          </a:p>
        </p:txBody>
      </p:sp>
      <p:pic>
        <p:nvPicPr>
          <p:cNvPr id="4" name="Picture 1" descr="C:\Users\sonia\Desktop\usabilityte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350" y="2355476"/>
            <a:ext cx="3072384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70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Walkthroughs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941" y="2020888"/>
            <a:ext cx="6453592" cy="4105275"/>
          </a:xfrm>
        </p:spPr>
        <p:txBody>
          <a:bodyPr/>
          <a:lstStyle/>
          <a:p>
            <a:r>
              <a:rPr lang="en-US" dirty="0" smtClean="0"/>
              <a:t>Simulating the user’s problem-solving process to discover usability problems</a:t>
            </a:r>
          </a:p>
          <a:p>
            <a:pPr lvl="1"/>
            <a:r>
              <a:rPr lang="en-US" dirty="0"/>
              <a:t>Useful to identify specific problems with a lot of </a:t>
            </a:r>
            <a:r>
              <a:rPr lang="en-US" dirty="0" smtClean="0"/>
              <a:t>detail</a:t>
            </a:r>
          </a:p>
          <a:p>
            <a:pPr lvl="1"/>
            <a:r>
              <a:rPr lang="en-US" dirty="0" smtClean="0"/>
              <a:t>Focus is on how the user would </a:t>
            </a:r>
            <a:r>
              <a:rPr lang="en-US" i="1" dirty="0" smtClean="0"/>
              <a:t>learn</a:t>
            </a:r>
            <a:r>
              <a:rPr lang="en-US" dirty="0" smtClean="0"/>
              <a:t> to use the system</a:t>
            </a:r>
          </a:p>
          <a:p>
            <a:r>
              <a:rPr lang="en-US" dirty="0" smtClean="0"/>
              <a:t>Performed by the designer and at least one expert evaluator</a:t>
            </a:r>
          </a:p>
        </p:txBody>
      </p:sp>
      <p:pic>
        <p:nvPicPr>
          <p:cNvPr id="4" name="Picture 2" descr="C:\Users\sonia\Desktop\business-meeting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4076" y="4916488"/>
            <a:ext cx="2286000" cy="1513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51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a Cognitive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77" y="2026709"/>
            <a:ext cx="6328661" cy="41052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Identify the typical user and sample tasks</a:t>
            </a:r>
          </a:p>
          <a:p>
            <a:pPr lvl="1"/>
            <a:r>
              <a:rPr lang="en-US" dirty="0" smtClean="0"/>
              <a:t>Create a clear sequence of actions needed to complete each task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Evaluators walk through the action sequence for each task, asking questions about the user at each step</a:t>
            </a:r>
          </a:p>
          <a:p>
            <a:pPr lvl="1"/>
            <a:r>
              <a:rPr lang="en-US" dirty="0" smtClean="0"/>
              <a:t>Will the user know what to do?</a:t>
            </a:r>
          </a:p>
          <a:p>
            <a:pPr lvl="1"/>
            <a:r>
              <a:rPr lang="en-US" dirty="0" smtClean="0"/>
              <a:t>Will the user see how to do it?</a:t>
            </a:r>
          </a:p>
          <a:p>
            <a:pPr lvl="1"/>
            <a:r>
              <a:rPr lang="en-US" dirty="0" smtClean="0"/>
              <a:t>Will the user understand whether they did the right thing?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Record observations, problems, causes, suggested fixes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9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Walkthrough Activity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Get out your cell phone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 through the task sequence to add a new contact to the address book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Perform a cognitive walkthrough, focusing on how a user would </a:t>
            </a:r>
            <a:r>
              <a:rPr lang="en-US" i="1" dirty="0" smtClean="0"/>
              <a:t>learn</a:t>
            </a:r>
            <a:r>
              <a:rPr lang="en-US" dirty="0" smtClean="0"/>
              <a:t> the process</a:t>
            </a:r>
          </a:p>
          <a:p>
            <a:pPr lvl="1"/>
            <a:r>
              <a:rPr lang="en-US" dirty="0" smtClean="0"/>
              <a:t>Evaluate items such as menus</a:t>
            </a:r>
            <a:r>
              <a:rPr lang="en-US" dirty="0"/>
              <a:t>, options, and user interface elements you experience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Record any possible usability problems, and categorize them </a:t>
            </a:r>
            <a:r>
              <a:rPr lang="en-US" dirty="0" smtClean="0"/>
              <a:t>as: </a:t>
            </a:r>
            <a:endParaRPr lang="en-US" dirty="0"/>
          </a:p>
          <a:p>
            <a:pPr marL="228600" lvl="1" indent="0">
              <a:buNone/>
            </a:pPr>
            <a:r>
              <a:rPr lang="en-US" dirty="0"/>
              <a:t>1 – minor problem</a:t>
            </a:r>
          </a:p>
          <a:p>
            <a:pPr marL="228600" lvl="1" indent="0">
              <a:buNone/>
            </a:pPr>
            <a:r>
              <a:rPr lang="en-US" dirty="0"/>
              <a:t>2 – potential problem</a:t>
            </a:r>
          </a:p>
          <a:p>
            <a:pPr marL="228600" lvl="1" indent="0">
              <a:buNone/>
            </a:pPr>
            <a:r>
              <a:rPr lang="en-US" dirty="0"/>
              <a:t>3 – </a:t>
            </a:r>
            <a:r>
              <a:rPr lang="en-US" dirty="0" smtClean="0"/>
              <a:t>showstopper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0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867" y="2020888"/>
            <a:ext cx="5293735" cy="4105275"/>
          </a:xfrm>
        </p:spPr>
        <p:txBody>
          <a:bodyPr/>
          <a:lstStyle/>
          <a:p>
            <a:r>
              <a:rPr lang="en-US" dirty="0" smtClean="0"/>
              <a:t>A lab study where real users are observed using the product and the usability of the product or system is measured</a:t>
            </a:r>
          </a:p>
          <a:p>
            <a:r>
              <a:rPr lang="en-US" dirty="0" smtClean="0"/>
              <a:t>Observations can be quantitative:</a:t>
            </a:r>
          </a:p>
          <a:p>
            <a:pPr lvl="1"/>
            <a:r>
              <a:rPr lang="en-US" dirty="0" smtClean="0"/>
              <a:t>Number of errors</a:t>
            </a:r>
          </a:p>
          <a:p>
            <a:pPr lvl="1"/>
            <a:r>
              <a:rPr lang="en-US" dirty="0" smtClean="0"/>
              <a:t>Time to complete a task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Or qualitative:</a:t>
            </a:r>
          </a:p>
          <a:p>
            <a:pPr lvl="1"/>
            <a:r>
              <a:rPr lang="en-US" dirty="0" smtClean="0"/>
              <a:t>Does the user enjoy using the system?</a:t>
            </a:r>
          </a:p>
        </p:txBody>
      </p:sp>
      <p:pic>
        <p:nvPicPr>
          <p:cNvPr id="4" name="Picture 1" descr="C:\Users\sonia\Desktop\usabt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34" y="2020888"/>
            <a:ext cx="2371725" cy="237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73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Data-gathering techniques include:</a:t>
            </a:r>
          </a:p>
          <a:p>
            <a:pPr lvl="1"/>
            <a:r>
              <a:rPr lang="en-US" dirty="0" smtClean="0"/>
              <a:t>Video-recordings</a:t>
            </a:r>
          </a:p>
          <a:p>
            <a:pPr lvl="1"/>
            <a:r>
              <a:rPr lang="en-US" dirty="0" smtClean="0"/>
              <a:t>Think-aloud procedures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Questionnaires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-12 users can be sufficient to get a complete picture of the usability of the system</a:t>
            </a:r>
          </a:p>
          <a:p>
            <a:pPr lvl="1"/>
            <a:r>
              <a:rPr lang="en-US" dirty="0" smtClean="0"/>
              <a:t>Less for quick feedback situations</a:t>
            </a:r>
          </a:p>
          <a:p>
            <a:pPr lvl="1"/>
            <a:r>
              <a:rPr lang="en-US" dirty="0" smtClean="0"/>
              <a:t>More for statistical comparisons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5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User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Usability lab</a:t>
            </a:r>
          </a:p>
          <a:p>
            <a:pPr lvl="1"/>
            <a:r>
              <a:rPr lang="en-US" dirty="0" smtClean="0"/>
              <a:t>Special equipment? </a:t>
            </a:r>
          </a:p>
          <a:p>
            <a:pPr lvl="1"/>
            <a:r>
              <a:rPr lang="en-US" dirty="0" smtClean="0"/>
              <a:t>Designated space?</a:t>
            </a:r>
          </a:p>
          <a:p>
            <a:r>
              <a:rPr lang="en-US" dirty="0" smtClean="0"/>
              <a:t>Participants</a:t>
            </a:r>
          </a:p>
          <a:p>
            <a:pPr lvl="1"/>
            <a:r>
              <a:rPr lang="en-US" dirty="0" smtClean="0"/>
              <a:t>How to recruit?</a:t>
            </a:r>
            <a:endParaRPr lang="en-US" dirty="0"/>
          </a:p>
          <a:p>
            <a:r>
              <a:rPr lang="en-US" dirty="0" smtClean="0"/>
              <a:t>Tasks &amp; procedure</a:t>
            </a:r>
          </a:p>
          <a:p>
            <a:pPr lvl="1"/>
            <a:r>
              <a:rPr lang="en-US" dirty="0" smtClean="0"/>
              <a:t>All participants should receive the same information</a:t>
            </a:r>
          </a:p>
          <a:p>
            <a:r>
              <a:rPr lang="en-US" dirty="0" smtClean="0"/>
              <a:t>Ethics Review</a:t>
            </a:r>
          </a:p>
          <a:p>
            <a:pPr lvl="1"/>
            <a:r>
              <a:rPr lang="en-US" dirty="0" smtClean="0"/>
              <a:t>Tests with human participants need to conform to ethical standards</a:t>
            </a:r>
          </a:p>
        </p:txBody>
      </p:sp>
    </p:spTree>
    <p:extLst>
      <p:ext uri="{BB962C8B-B14F-4D97-AF65-F5344CB8AC3E}">
        <p14:creationId xmlns:p14="http://schemas.microsoft.com/office/powerpoint/2010/main" val="404636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942" y="2020888"/>
            <a:ext cx="4235325" cy="4105275"/>
          </a:xfrm>
        </p:spPr>
        <p:txBody>
          <a:bodyPr/>
          <a:lstStyle/>
          <a:p>
            <a:r>
              <a:rPr lang="en-US" dirty="0" smtClean="0"/>
              <a:t>User studies that take place in natural settings</a:t>
            </a:r>
          </a:p>
          <a:p>
            <a:r>
              <a:rPr lang="en-US" dirty="0" smtClean="0"/>
              <a:t>Less controlled study</a:t>
            </a:r>
          </a:p>
          <a:p>
            <a:r>
              <a:rPr lang="en-US" dirty="0" smtClean="0"/>
              <a:t>Better </a:t>
            </a:r>
            <a:r>
              <a:rPr lang="en-US" i="1" dirty="0" smtClean="0"/>
              <a:t>ecological validity</a:t>
            </a:r>
          </a:p>
          <a:p>
            <a:pPr lvl="1"/>
            <a:r>
              <a:rPr lang="en-US" dirty="0" smtClean="0"/>
              <a:t>better understanding of how people actually use the product</a:t>
            </a:r>
          </a:p>
          <a:p>
            <a:r>
              <a:rPr lang="en-US" dirty="0" smtClean="0"/>
              <a:t>Often difficult to plan and run</a:t>
            </a:r>
            <a:endParaRPr lang="en-US" dirty="0"/>
          </a:p>
        </p:txBody>
      </p:sp>
      <p:pic>
        <p:nvPicPr>
          <p:cNvPr id="6" name="Picture 1" descr="C:\Users\sonia\Desktop\computer_co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4734" y="1572768"/>
            <a:ext cx="1976438" cy="1311863"/>
          </a:xfrm>
          <a:prstGeom prst="rect">
            <a:avLst/>
          </a:prstGeom>
          <a:noFill/>
        </p:spPr>
      </p:pic>
      <p:pic>
        <p:nvPicPr>
          <p:cNvPr id="7" name="Picture 2" descr="C:\Users\sonia\Desktop\OversizedLap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4734" y="4469034"/>
            <a:ext cx="1944321" cy="1516571"/>
          </a:xfrm>
          <a:prstGeom prst="rect">
            <a:avLst/>
          </a:prstGeom>
          <a:noFill/>
        </p:spPr>
      </p:pic>
      <p:pic>
        <p:nvPicPr>
          <p:cNvPr id="8" name="Picture 3" descr="C:\Users\sonia\Desktop\oder_couple_computer_outside.61638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4734" y="3021234"/>
            <a:ext cx="1972845" cy="1316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13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Website Usability Study</a:t>
            </a:r>
          </a:p>
          <a:p>
            <a:r>
              <a:rPr lang="en-US" dirty="0" smtClean="0"/>
              <a:t>Investigating the usability of several websites as well as the usability of passwords in the context of website use</a:t>
            </a:r>
          </a:p>
          <a:p>
            <a:r>
              <a:rPr lang="en-US" dirty="0" smtClean="0"/>
              <a:t>Week-long study, paying $20</a:t>
            </a:r>
          </a:p>
          <a:p>
            <a:r>
              <a:rPr lang="en-US" dirty="0" smtClean="0"/>
              <a:t>3 sessions, less than 2 hours in total</a:t>
            </a:r>
          </a:p>
          <a:p>
            <a:r>
              <a:rPr lang="en-US" dirty="0" smtClean="0"/>
              <a:t>Want to participate? </a:t>
            </a:r>
          </a:p>
          <a:p>
            <a:pPr marL="228600" lvl="1" indent="0">
              <a:buNone/>
            </a:pPr>
            <a:r>
              <a:rPr lang="en-US" dirty="0" smtClean="0"/>
              <a:t>Email </a:t>
            </a:r>
            <a:r>
              <a:rPr lang="en-US" dirty="0" err="1" smtClean="0"/>
              <a:t>carletonHCIstudy@gmail.com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3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to do usability evaluation?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Secu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6532" y="1800547"/>
            <a:ext cx="7095067" cy="446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695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Usability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Inspection methods</a:t>
            </a:r>
          </a:p>
          <a:p>
            <a:pPr lvl="1"/>
            <a:r>
              <a:rPr lang="en-US" dirty="0" smtClean="0"/>
              <a:t>Heuristic Evaluation</a:t>
            </a:r>
          </a:p>
          <a:p>
            <a:pPr lvl="1"/>
            <a:r>
              <a:rPr lang="en-US" dirty="0"/>
              <a:t>Cognitive </a:t>
            </a:r>
            <a:r>
              <a:rPr lang="en-US" dirty="0" smtClean="0"/>
              <a:t>Walkthroughs</a:t>
            </a:r>
          </a:p>
          <a:p>
            <a:pPr lvl="1"/>
            <a:endParaRPr lang="en-US" dirty="0"/>
          </a:p>
          <a:p>
            <a:r>
              <a:rPr lang="en-US" dirty="0"/>
              <a:t>Usability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User studies</a:t>
            </a:r>
          </a:p>
          <a:p>
            <a:pPr lvl="1"/>
            <a:r>
              <a:rPr lang="en-US" dirty="0" smtClean="0"/>
              <a:t>Field studies</a:t>
            </a:r>
          </a:p>
          <a:p>
            <a:pPr lvl="1"/>
            <a:endParaRPr lang="en-US" dirty="0"/>
          </a:p>
        </p:txBody>
      </p:sp>
      <p:pic>
        <p:nvPicPr>
          <p:cNvPr id="4" name="Picture 2" descr="C:\Users\sonia\Desktop\evalu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058" y="2633133"/>
            <a:ext cx="1768475" cy="2094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64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nia\Desktop\heuristic.png"/>
          <p:cNvPicPr>
            <a:picLocks noChangeAspect="1" noChangeArrowheads="1"/>
          </p:cNvPicPr>
          <p:nvPr/>
        </p:nvPicPr>
        <p:blipFill>
          <a:blip r:embed="rId2" cstate="print">
            <a:lum bright="37000"/>
            <a:alphaModFix amt="42000"/>
          </a:blip>
          <a:srcRect/>
          <a:stretch>
            <a:fillRect/>
          </a:stretch>
        </p:blipFill>
        <p:spPr bwMode="auto">
          <a:xfrm rot="20841749">
            <a:off x="718280" y="1254743"/>
            <a:ext cx="6262615" cy="4095750"/>
          </a:xfrm>
          <a:prstGeom prst="rect">
            <a:avLst/>
          </a:prstGeom>
          <a:noFill/>
          <a:ln>
            <a:solidFill>
              <a:schemeClr val="accent3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961" y="2020888"/>
            <a:ext cx="6328661" cy="4105275"/>
          </a:xfrm>
        </p:spPr>
        <p:txBody>
          <a:bodyPr/>
          <a:lstStyle/>
          <a:p>
            <a:r>
              <a:rPr lang="en-US" dirty="0" smtClean="0"/>
              <a:t>Using a set of usability principles (</a:t>
            </a:r>
            <a:r>
              <a:rPr lang="en-US" i="1" dirty="0" smtClean="0"/>
              <a:t>heuristics) </a:t>
            </a:r>
            <a:r>
              <a:rPr lang="en-US" dirty="0" smtClean="0"/>
              <a:t>to evaluate a system’s user-interface elements</a:t>
            </a:r>
          </a:p>
          <a:p>
            <a:r>
              <a:rPr lang="en-US" dirty="0" smtClean="0"/>
              <a:t>Heuristics are pre-determined, and can be domain-specific</a:t>
            </a:r>
          </a:p>
          <a:p>
            <a:r>
              <a:rPr lang="en-US" dirty="0" smtClean="0"/>
              <a:t>Heuristic evaluation is performed by a small number of </a:t>
            </a:r>
            <a:r>
              <a:rPr lang="en-US" i="1" dirty="0" smtClean="0"/>
              <a:t>expert evaluators</a:t>
            </a:r>
            <a:endParaRPr lang="en-US" dirty="0" smtClean="0"/>
          </a:p>
          <a:p>
            <a:r>
              <a:rPr lang="en-US" dirty="0" smtClean="0"/>
              <a:t>3-5 evaluators needed</a:t>
            </a:r>
          </a:p>
          <a:p>
            <a:pPr lvl="1"/>
            <a:r>
              <a:rPr lang="en-US" dirty="0" smtClean="0"/>
              <a:t>Typically, they can find ~75% of usability errors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9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Nielsen’s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Visibility of system status</a:t>
            </a:r>
          </a:p>
          <a:p>
            <a:pPr lvl="1"/>
            <a:r>
              <a:rPr lang="en-US" dirty="0" smtClean="0"/>
              <a:t>The system should tell the user what is going 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Match between system and real world</a:t>
            </a:r>
          </a:p>
          <a:p>
            <a:pPr lvl="1"/>
            <a:r>
              <a:rPr lang="en-US" dirty="0" smtClean="0"/>
              <a:t>Present information similarly to how it would appear in the real world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User control and freedom</a:t>
            </a:r>
          </a:p>
          <a:p>
            <a:pPr lvl="1"/>
            <a:r>
              <a:rPr lang="en-US" dirty="0" smtClean="0"/>
              <a:t>Support undo and redo functions so that users can experiment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Consistency and standards</a:t>
            </a:r>
          </a:p>
          <a:p>
            <a:pPr lvl="1"/>
            <a:r>
              <a:rPr lang="en-US" dirty="0" smtClean="0"/>
              <a:t>Be consistent so that users don’t have to figure it out every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Nielsen’s Heuristics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 smtClean="0"/>
              <a:t>Error prevention</a:t>
            </a:r>
          </a:p>
          <a:p>
            <a:pPr lvl="1"/>
            <a:r>
              <a:rPr lang="en-US" dirty="0" smtClean="0"/>
              <a:t>Alert users before they make irreversible decisions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Recognition rather than recall</a:t>
            </a:r>
          </a:p>
          <a:p>
            <a:pPr lvl="1"/>
            <a:r>
              <a:rPr lang="en-US" dirty="0" smtClean="0"/>
              <a:t>Make objects, actions, options visible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Flexibility and efficiency of use</a:t>
            </a:r>
          </a:p>
          <a:p>
            <a:pPr lvl="1"/>
            <a:r>
              <a:rPr lang="en-US" dirty="0" smtClean="0"/>
              <a:t>Provide options that increase efficiency for expert users</a:t>
            </a:r>
          </a:p>
          <a:p>
            <a:pPr lvl="1"/>
            <a:r>
              <a:rPr lang="en-US" dirty="0" smtClean="0"/>
              <a:t>Make shortcuts for commonly completed tasks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Aesthetic and minimalist design</a:t>
            </a:r>
          </a:p>
          <a:p>
            <a:pPr lvl="1"/>
            <a:r>
              <a:rPr lang="en-US" dirty="0" smtClean="0"/>
              <a:t>Stick to the relevant information, keep it uncluttered</a:t>
            </a:r>
          </a:p>
        </p:txBody>
      </p:sp>
    </p:spTree>
    <p:extLst>
      <p:ext uri="{BB962C8B-B14F-4D97-AF65-F5344CB8AC3E}">
        <p14:creationId xmlns:p14="http://schemas.microsoft.com/office/powerpoint/2010/main" val="203227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Nielsen’s Heuristics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Help users recognize, diagnose and recover from errors</a:t>
            </a:r>
          </a:p>
          <a:p>
            <a:pPr lvl="1"/>
            <a:r>
              <a:rPr lang="en-US" dirty="0" smtClean="0"/>
              <a:t>Error messages should be understandable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dirty="0" smtClean="0"/>
              <a:t>Help and documentation</a:t>
            </a:r>
          </a:p>
          <a:p>
            <a:pPr lvl="1"/>
            <a:r>
              <a:rPr lang="en-US" dirty="0" smtClean="0"/>
              <a:t>Provide appropriate documentation for when its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Evaluation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small groups, perform an heuristic evaluation of the website pictured on the next slide.</a:t>
            </a:r>
          </a:p>
          <a:p>
            <a:pPr marL="0" indent="0">
              <a:buNone/>
            </a:pPr>
            <a:r>
              <a:rPr lang="en-US" dirty="0" smtClean="0"/>
              <a:t>Write down potential usability problems</a:t>
            </a:r>
          </a:p>
          <a:p>
            <a:pPr lvl="1"/>
            <a:r>
              <a:rPr lang="en-US" dirty="0" smtClean="0"/>
              <a:t>Note the heuristic they’re breaking</a:t>
            </a:r>
          </a:p>
          <a:p>
            <a:pPr lvl="1"/>
            <a:r>
              <a:rPr lang="en-US" dirty="0" smtClean="0"/>
              <a:t>Rate the problem:</a:t>
            </a:r>
          </a:p>
          <a:p>
            <a:pPr marL="228600" lvl="1" indent="0">
              <a:buNone/>
            </a:pPr>
            <a:r>
              <a:rPr lang="en-US" dirty="0" smtClean="0"/>
              <a:t>	1 </a:t>
            </a:r>
            <a:r>
              <a:rPr lang="en-US" dirty="0"/>
              <a:t>– minor problem</a:t>
            </a:r>
          </a:p>
          <a:p>
            <a:pPr marL="228600" lvl="1" indent="0">
              <a:buNone/>
            </a:pPr>
            <a:r>
              <a:rPr lang="en-US" dirty="0" smtClean="0"/>
              <a:t>	2 </a:t>
            </a:r>
            <a:r>
              <a:rPr lang="en-US" dirty="0"/>
              <a:t>– potential problem</a:t>
            </a:r>
          </a:p>
          <a:p>
            <a:pPr marL="228600" lvl="1" indent="0">
              <a:buNone/>
            </a:pPr>
            <a:r>
              <a:rPr lang="en-US" dirty="0" smtClean="0"/>
              <a:t>	3 </a:t>
            </a:r>
            <a:r>
              <a:rPr lang="en-US" dirty="0"/>
              <a:t>– showstopper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6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6-07 at 9.04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r="13770"/>
          <a:stretch>
            <a:fillRect/>
          </a:stretch>
        </p:blipFill>
        <p:spPr>
          <a:xfrm>
            <a:off x="1" y="252822"/>
            <a:ext cx="9112230" cy="5910920"/>
          </a:xfrm>
        </p:spPr>
      </p:pic>
      <p:sp>
        <p:nvSpPr>
          <p:cNvPr id="5" name="TextBox 4"/>
          <p:cNvSpPr txBox="1"/>
          <p:nvPr/>
        </p:nvSpPr>
        <p:spPr>
          <a:xfrm>
            <a:off x="5706533" y="6299200"/>
            <a:ext cx="325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SIPhawaii.com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228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2238</TotalTime>
  <Words>698</Words>
  <Application>Microsoft Macintosh PowerPoint</Application>
  <PresentationFormat>On-screen Show (4:3)</PresentationFormat>
  <Paragraphs>117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Inspiration</vt:lpstr>
      <vt:lpstr>Usability Evaluation</vt:lpstr>
      <vt:lpstr>Why do we need to do usability evaluation? </vt:lpstr>
      <vt:lpstr>Types of Usability Evaluation</vt:lpstr>
      <vt:lpstr>Heuristic Evaluation</vt:lpstr>
      <vt:lpstr>Nielsen’s Heuristics</vt:lpstr>
      <vt:lpstr>Nielsen’s Heuristics (cont.)</vt:lpstr>
      <vt:lpstr>Nielsen’s Heuristics (cont.)</vt:lpstr>
      <vt:lpstr>Heuristic Evaluation Activity</vt:lpstr>
      <vt:lpstr>PowerPoint Presentation</vt:lpstr>
      <vt:lpstr>Cognitive Walkthroughs</vt:lpstr>
      <vt:lpstr>Steps for a Cognitive Walkthrough</vt:lpstr>
      <vt:lpstr>Cognitive Walkthrough Activity </vt:lpstr>
      <vt:lpstr>User Studies</vt:lpstr>
      <vt:lpstr>User Studies (cont.)</vt:lpstr>
      <vt:lpstr>Running a User Study</vt:lpstr>
      <vt:lpstr>Field studies</vt:lpstr>
      <vt:lpstr>User Study Example</vt:lpstr>
    </vt:vector>
  </TitlesOfParts>
  <Company>Carleton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Usability Evaluation</dc:title>
  <dc:creator>Elizabeth Stobert</dc:creator>
  <cp:lastModifiedBy>Elizabeth Stobert</cp:lastModifiedBy>
  <cp:revision>30</cp:revision>
  <dcterms:created xsi:type="dcterms:W3CDTF">2011-06-07T01:01:11Z</dcterms:created>
  <dcterms:modified xsi:type="dcterms:W3CDTF">2011-06-08T14:19:43Z</dcterms:modified>
</cp:coreProperties>
</file>