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93" r:id="rId5"/>
    <p:sldId id="259" r:id="rId6"/>
    <p:sldId id="263" r:id="rId7"/>
    <p:sldId id="298" r:id="rId8"/>
    <p:sldId id="265" r:id="rId9"/>
    <p:sldId id="268" r:id="rId10"/>
    <p:sldId id="272" r:id="rId11"/>
    <p:sldId id="274" r:id="rId12"/>
    <p:sldId id="286" r:id="rId13"/>
    <p:sldId id="296" r:id="rId14"/>
    <p:sldId id="289" r:id="rId15"/>
    <p:sldId id="297" r:id="rId16"/>
    <p:sldId id="29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00" autoAdjust="0"/>
  </p:normalViewPr>
  <p:slideViewPr>
    <p:cSldViewPr>
      <p:cViewPr varScale="1">
        <p:scale>
          <a:sx n="107" d="100"/>
          <a:sy n="107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238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68C8E-C6ED-4CC3-8A6E-30D6B4DEE4E0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B66BB-93A9-46A1-A1DD-07D225ED7A9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Image: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dirty="0" smtClean="0"/>
              <a:t>http://www.friendly-farms.com/images/organic-produce_4cab.jpg</a:t>
            </a:r>
          </a:p>
          <a:p>
            <a:pPr>
              <a:buFontTx/>
              <a:buChar char="-"/>
            </a:pPr>
            <a:r>
              <a:rPr lang="en-CA" dirty="0" smtClean="0"/>
              <a:t>Let’s say you are a cashier at</a:t>
            </a:r>
            <a:r>
              <a:rPr lang="en-CA" baseline="0" dirty="0" smtClean="0"/>
              <a:t> a grocery store and the power goes out.</a:t>
            </a:r>
          </a:p>
          <a:p>
            <a:pPr>
              <a:buFontTx/>
              <a:buChar char="-"/>
            </a:pPr>
            <a:r>
              <a:rPr lang="en-CA" baseline="0" dirty="0" smtClean="0"/>
              <a:t>You need to figure out the prices of all the individual items so customers can be rung through manually.</a:t>
            </a:r>
          </a:p>
          <a:p>
            <a:pPr>
              <a:buFontTx/>
              <a:buChar char="-"/>
            </a:pPr>
            <a:r>
              <a:rPr lang="en-CA" baseline="0" dirty="0" smtClean="0"/>
              <a:t>There’s a master list somewhere that matches items with prices.</a:t>
            </a:r>
          </a:p>
          <a:p>
            <a:pPr>
              <a:buFontTx/>
              <a:buChar char="-"/>
            </a:pPr>
            <a:r>
              <a:rPr lang="en-CA" baseline="0" dirty="0" smtClean="0"/>
              <a:t>Assuming you know the names of all the items, what’s the best way to find the corresponding prices?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baseline="0" dirty="0" smtClean="0"/>
              <a:t>Image: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dirty="0" smtClean="0"/>
              <a:t>http://www.calgary-city-maps.com/images/Calgary_phone_book.jpg</a:t>
            </a:r>
            <a:endParaRPr lang="en-CA" baseline="0" dirty="0" smtClean="0"/>
          </a:p>
          <a:p>
            <a:pPr>
              <a:buFontTx/>
              <a:buChar char="-"/>
            </a:pPr>
            <a:r>
              <a:rPr lang="en-CA" baseline="0" dirty="0" smtClean="0"/>
              <a:t>Similarly, think about using a phone book.</a:t>
            </a:r>
          </a:p>
          <a:p>
            <a:pPr>
              <a:buFontTx/>
              <a:buChar char="-"/>
            </a:pPr>
            <a:r>
              <a:rPr lang="en-CA" baseline="0" dirty="0" smtClean="0"/>
              <a:t>Imagine you have a phone number that you need to do a reverse look-up on (that is, figure out whose number it is).</a:t>
            </a:r>
          </a:p>
          <a:p>
            <a:pPr>
              <a:buFontTx/>
              <a:buChar char="-"/>
            </a:pPr>
            <a:r>
              <a:rPr lang="en-CA" baseline="0" dirty="0" smtClean="0"/>
              <a:t>Compare this with how easy it is to find a phone number when you know someone’s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- Go read through activity to get more info and to download the sheets we handed out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5/30/2011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sGraphics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2019378" y="6553200"/>
            <a:ext cx="5105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COMP</a:t>
            </a:r>
            <a:r>
              <a:rPr lang="en-US" sz="1400" baseline="0" dirty="0" smtClean="0">
                <a:solidFill>
                  <a:schemeClr val="bg1">
                    <a:lumMod val="75000"/>
                  </a:schemeClr>
                </a:solidFill>
              </a:rPr>
              <a:t> 1001: Introduction to Computers for Arts and Social Sciences</a:t>
            </a:r>
            <a:endParaRPr lang="en-CA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algorithms.openmymind.net/search/linear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sc.canterbury.ac.nz/mukundan/dsal/LSearch.html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algorithms.openmymind.net/search/binarysearch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sc.canterbury.ac.nz/mukundan/dsal/BSearch.html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wVPCT1VjyS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unplugged.com/searching-algorithm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Searching Algorithms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Monday, May 30</a:t>
            </a:r>
            <a:r>
              <a:rPr lang="en-US" smtClean="0"/>
              <a:t>, </a:t>
            </a:r>
            <a:r>
              <a:rPr lang="en-US" smtClean="0"/>
              <a:t>2011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Hash Table Searching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Repeat game with the last worksheets</a:t>
            </a:r>
            <a:endParaRPr lang="en-CA" sz="3600" b="1" dirty="0" smtClean="0"/>
          </a:p>
          <a:p>
            <a:pPr algn="ctr"/>
            <a:r>
              <a:rPr lang="en-CA" sz="3600" b="1" dirty="0" smtClean="0"/>
              <a:t>Rule: Add digits of a number. The last digit in the result gives the column that number will be in.</a:t>
            </a:r>
          </a:p>
          <a:p>
            <a:pPr lvl="1" algn="ctr"/>
            <a:r>
              <a:rPr lang="en-US" b="1" dirty="0" smtClean="0"/>
              <a:t>E.g. if the number is 2345, the sum is 2+3+4+5=14 so the column is 4</a:t>
            </a:r>
          </a:p>
          <a:p>
            <a:pPr lvl="1" algn="ctr"/>
            <a:r>
              <a:rPr lang="en-US" b="1" dirty="0" smtClean="0"/>
              <a:t>This is known as hashing</a:t>
            </a:r>
            <a:endParaRPr lang="en-CA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Hash Table Searching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3600" b="1" dirty="0" smtClean="0"/>
              <a:t>How many guesses this time?</a:t>
            </a:r>
          </a:p>
          <a:p>
            <a:pPr algn="ctr"/>
            <a:r>
              <a:rPr lang="en-CA" sz="3600" b="1" dirty="0" smtClean="0"/>
              <a:t>What would be min/max number of guesses needed?</a:t>
            </a:r>
          </a:p>
          <a:p>
            <a:pPr algn="ctr"/>
            <a:r>
              <a:rPr lang="en-CA" sz="3600" b="1" dirty="0" smtClean="0"/>
              <a:t>What are the advantages/disadvantages of this searching method compared to the first two?</a:t>
            </a:r>
            <a:endParaRPr lang="en-CA" sz="3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Linear Searching Demonstration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http://algorithms.openmymind.net/search/linear</a:t>
            </a:r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Linear Searching Demonstration (II)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http://www.cosc.canterbury.ac.nz/mukundan/dsal/LSearch.html</a:t>
            </a:r>
            <a:endParaRPr lang="en-C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Binary Searching Demonstration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http://algorithms.openmymind.net/search/binarysearch</a:t>
            </a:r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Binary Searching Demonstration (II)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http://www.cosc.canterbury.ac.nz/mukundan/dsal/BSearch.html</a:t>
            </a:r>
            <a:endParaRPr lang="en-C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Santa’s Dirty Socks: Divide and Conquer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http://www.youtube.com/watch?v=wVPCT1VjySA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1"/>
            <a:ext cx="7772400" cy="167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CA" sz="4400" b="1" dirty="0" smtClean="0">
                <a:solidFill>
                  <a:schemeClr val="accent1"/>
                </a:solidFill>
              </a:rPr>
              <a:t>What do you do when you need to find one thing out of many?</a:t>
            </a:r>
            <a:endParaRPr lang="en-CA" sz="4400" b="1" dirty="0">
              <a:solidFill>
                <a:schemeClr val="accent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4040" y="2438400"/>
            <a:ext cx="5835921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1"/>
            <a:ext cx="7772400" cy="167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CA" sz="4400" b="1" dirty="0" smtClean="0">
                <a:solidFill>
                  <a:schemeClr val="accent1"/>
                </a:solidFill>
              </a:rPr>
              <a:t>What do you do when you need to find one thing out of many?</a:t>
            </a:r>
            <a:endParaRPr lang="en-CA" sz="4400" b="1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7850" y="2209800"/>
            <a:ext cx="5448300" cy="4086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CS Unplugged Activity  ‘Searching Algorithms’</a:t>
            </a:r>
            <a:endParaRPr lang="en-CA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3"/>
              </a:rPr>
              <a:t>http://csunplugged.com/searching-algorithms</a:t>
            </a:r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Linear Searching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3600" b="1" dirty="0" smtClean="0"/>
              <a:t>Find a partner</a:t>
            </a:r>
          </a:p>
          <a:p>
            <a:pPr algn="ctr"/>
            <a:r>
              <a:rPr lang="en-CA" sz="3600" b="1" dirty="0" smtClean="0"/>
              <a:t>One of you is </a:t>
            </a:r>
            <a:r>
              <a:rPr lang="en-CA" sz="3600" b="1" dirty="0" smtClean="0">
                <a:solidFill>
                  <a:schemeClr val="accent1"/>
                </a:solidFill>
              </a:rPr>
              <a:t>Partner A</a:t>
            </a:r>
          </a:p>
          <a:p>
            <a:pPr algn="ctr"/>
            <a:r>
              <a:rPr lang="en-CA" sz="3600" b="1" dirty="0" smtClean="0"/>
              <a:t>The other is </a:t>
            </a:r>
            <a:r>
              <a:rPr lang="en-CA" sz="3600" b="1" dirty="0" smtClean="0">
                <a:solidFill>
                  <a:schemeClr val="accent3"/>
                </a:solidFill>
              </a:rPr>
              <a:t>Partner B</a:t>
            </a:r>
            <a:endParaRPr lang="en-CA" sz="3600" b="1" dirty="0"/>
          </a:p>
          <a:p>
            <a:pPr algn="ctr"/>
            <a:r>
              <a:rPr lang="en-US" sz="3600" b="1" dirty="0" smtClean="0"/>
              <a:t>Each of you will get a separate sheet – don’t show each other</a:t>
            </a:r>
            <a:endParaRPr lang="en-CA" sz="36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Linear Searching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CA" sz="3600" b="1" dirty="0" smtClean="0"/>
              <a:t>Both partners circle</a:t>
            </a:r>
            <a:br>
              <a:rPr lang="en-CA" sz="3600" b="1" dirty="0" smtClean="0"/>
            </a:br>
            <a:r>
              <a:rPr lang="en-CA" sz="3600" b="1" dirty="0" smtClean="0"/>
              <a:t>one number/letter combo on the top of the sheet</a:t>
            </a:r>
          </a:p>
          <a:p>
            <a:pPr algn="ctr"/>
            <a:r>
              <a:rPr lang="en-CA" sz="3600" b="1" dirty="0" smtClean="0"/>
              <a:t>Tell your partner the number only</a:t>
            </a:r>
          </a:p>
          <a:p>
            <a:pPr algn="ctr"/>
            <a:r>
              <a:rPr lang="en-CA" sz="3600" b="1" dirty="0" smtClean="0"/>
              <a:t>Take turns guessing the corresponding letter of your partner’s number (i.e. find the “location” of the number)</a:t>
            </a:r>
          </a:p>
          <a:p>
            <a:pPr algn="ctr"/>
            <a:r>
              <a:rPr lang="en-CA" sz="3600" b="1" dirty="0" smtClean="0"/>
              <a:t>Keep track of how many guesses you need before you find it</a:t>
            </a:r>
            <a:endParaRPr lang="en-CA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Linear Searching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3600" b="1" dirty="0" smtClean="0"/>
              <a:t>How many guesses were needed?</a:t>
            </a:r>
          </a:p>
          <a:p>
            <a:pPr algn="ctr"/>
            <a:r>
              <a:rPr lang="en-US" sz="3600" b="1" dirty="0" smtClean="0"/>
              <a:t>What would be the minimum and maximum number required?</a:t>
            </a:r>
            <a:endParaRPr lang="en-CA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Binary Searching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3600" b="1" dirty="0" smtClean="0"/>
              <a:t>Repeat the previous game with the second worksheets</a:t>
            </a:r>
          </a:p>
          <a:p>
            <a:pPr algn="ctr"/>
            <a:r>
              <a:rPr lang="en-US" sz="3600" b="1" dirty="0" smtClean="0"/>
              <a:t>Look at the way the numbers are arranged to see if you can find any shortcuts</a:t>
            </a:r>
            <a:endParaRPr lang="en-CA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Binary Searching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CA" sz="3600" b="1" dirty="0" smtClean="0"/>
              <a:t>What’s special about the way these numbers were arranged?</a:t>
            </a:r>
          </a:p>
          <a:p>
            <a:pPr algn="ctr"/>
            <a:r>
              <a:rPr lang="en-CA" sz="3600" b="1" dirty="0" smtClean="0"/>
              <a:t>How many guesses did it take to find the right letter this time?</a:t>
            </a:r>
          </a:p>
          <a:p>
            <a:pPr algn="ctr"/>
            <a:r>
              <a:rPr lang="en-US" sz="3600" b="1" dirty="0" smtClean="0"/>
              <a:t>What strategy did the lower scores use?</a:t>
            </a:r>
          </a:p>
          <a:p>
            <a:pPr algn="ctr"/>
            <a:r>
              <a:rPr lang="en-US" sz="3600" b="1" dirty="0" smtClean="0"/>
              <a:t>What ship should you choose first?</a:t>
            </a:r>
          </a:p>
          <a:p>
            <a:pPr algn="ctr"/>
            <a:r>
              <a:rPr lang="en-US" sz="3600" b="1" dirty="0" smtClean="0"/>
              <a:t>With the right strategy, what is the maximum number of shots required?</a:t>
            </a:r>
            <a:endParaRPr lang="en-CA" sz="3600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463</Words>
  <Application>Microsoft Office PowerPoint</Application>
  <PresentationFormat>On-screen Show (4:3)</PresentationFormat>
  <Paragraphs>68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Searching Algorithms</vt:lpstr>
      <vt:lpstr>Slide 2</vt:lpstr>
      <vt:lpstr>Slide 3</vt:lpstr>
      <vt:lpstr>CS Unplugged Activity  ‘Searching Algorithms’</vt:lpstr>
      <vt:lpstr>Linear Searching</vt:lpstr>
      <vt:lpstr>Linear Searching</vt:lpstr>
      <vt:lpstr>Linear Searching</vt:lpstr>
      <vt:lpstr>Binary Searching</vt:lpstr>
      <vt:lpstr>Binary Searching</vt:lpstr>
      <vt:lpstr>Hash Table Searching</vt:lpstr>
      <vt:lpstr>Hash Table Searching</vt:lpstr>
      <vt:lpstr>Linear Searching Demonstration</vt:lpstr>
      <vt:lpstr>Linear Searching Demonstration (II)</vt:lpstr>
      <vt:lpstr>Binary Searching Demonstration</vt:lpstr>
      <vt:lpstr>Binary Searching Demonstration (II)</vt:lpstr>
      <vt:lpstr>Santa’s Dirty Socks: Divide and Conquer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</dc:creator>
  <cp:lastModifiedBy>Gail</cp:lastModifiedBy>
  <cp:revision>390</cp:revision>
  <dcterms:created xsi:type="dcterms:W3CDTF">2010-05-09T19:22:45Z</dcterms:created>
  <dcterms:modified xsi:type="dcterms:W3CDTF">2011-05-30T16:52:58Z</dcterms:modified>
</cp:coreProperties>
</file>