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2" r:id="rId4"/>
    <p:sldId id="261" r:id="rId5"/>
    <p:sldId id="281" r:id="rId6"/>
    <p:sldId id="283" r:id="rId7"/>
    <p:sldId id="284" r:id="rId8"/>
    <p:sldId id="285" r:id="rId9"/>
    <p:sldId id="288" r:id="rId10"/>
    <p:sldId id="266" r:id="rId11"/>
    <p:sldId id="267" r:id="rId12"/>
    <p:sldId id="268" r:id="rId13"/>
    <p:sldId id="289" r:id="rId14"/>
    <p:sldId id="269" r:id="rId15"/>
    <p:sldId id="264" r:id="rId16"/>
    <p:sldId id="265" r:id="rId17"/>
    <p:sldId id="275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9" autoAdjust="0"/>
  </p:normalViewPr>
  <p:slideViewPr>
    <p:cSldViewPr>
      <p:cViewPr varScale="1">
        <p:scale>
          <a:sx n="109" d="100"/>
          <a:sy n="109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238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8C8E-C6ED-4CC3-8A6E-30D6B4DEE4E0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B66BB-93A9-46A1-A1DD-07D225ED7A9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5705559709668742546&amp;q=intro+to+3d+graphics&amp;ei=LxMhSMSpMY6y-wGStNDAAQ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It’s more efficient for</a:t>
            </a:r>
            <a:r>
              <a:rPr lang="en-US" baseline="0" dirty="0" smtClean="0"/>
              <a:t> the computer to group bits together into groups of 8 (why 8? Was probably just easier to make hardware that supported it when it was decided)</a:t>
            </a:r>
          </a:p>
          <a:p>
            <a:pPr>
              <a:buFontTx/>
              <a:buChar char="-"/>
            </a:pPr>
            <a:r>
              <a:rPr lang="en-US" baseline="0" dirty="0" smtClean="0"/>
              <a:t>Usually: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1 byte for 1 character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4 bytes for 1 number</a:t>
            </a:r>
          </a:p>
          <a:p>
            <a:pPr>
              <a:buFontTx/>
              <a:buChar char="-"/>
            </a:pPr>
            <a:r>
              <a:rPr lang="en-US" baseline="0" dirty="0" smtClean="0"/>
              <a:t>Balancing act to decide between: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Using more bytes for a number (bigger numbers, but fewer of them)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Using fewer bytes for a number (smaller numbers, but more of them)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By the way, 10111010 binary = 186 decimal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CS </a:t>
            </a:r>
            <a:r>
              <a:rPr lang="en-US" dirty="0" smtClean="0"/>
              <a:t>Unplugged Activity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by Numbers: Image </a:t>
            </a:r>
            <a:r>
              <a:rPr lang="en-US" baseline="0" dirty="0" smtClean="0"/>
              <a:t>Representation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http://csunplugged.org/image-representation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Instead of listing every pixel we can just say how many whites or blacks there are in a row (now using regular decimal numbers instead of binary digits)</a:t>
            </a:r>
          </a:p>
          <a:p>
            <a:pPr>
              <a:buFontTx/>
              <a:buChar char="-"/>
            </a:pPr>
            <a:r>
              <a:rPr lang="en-US" baseline="0" dirty="0" smtClean="0"/>
              <a:t>Compare this method to the “describe every pixel” method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CS Unplugged Activity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by Numbers: Image Representation</a:t>
            </a:r>
          </a:p>
          <a:p>
            <a:pPr>
              <a:buFontTx/>
              <a:buChar char="-"/>
            </a:pPr>
            <a:r>
              <a:rPr lang="en-US" baseline="0" dirty="0" smtClean="0"/>
              <a:t>Pros: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Don’t need to write out </a:t>
            </a:r>
            <a:r>
              <a:rPr lang="en-US" baseline="0" dirty="0" smtClean="0"/>
              <a:t>every little pixel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Usually takes </a:t>
            </a:r>
            <a:r>
              <a:rPr lang="en-US" baseline="0" dirty="0" smtClean="0"/>
              <a:t>less </a:t>
            </a:r>
            <a:r>
              <a:rPr lang="en-US" baseline="0" dirty="0" smtClean="0"/>
              <a:t>space since most images have a lot of repetition</a:t>
            </a:r>
            <a:endParaRPr lang="en-US" baseline="0" dirty="0" smtClean="0"/>
          </a:p>
          <a:p>
            <a:pPr lvl="0">
              <a:buFontTx/>
              <a:buChar char="-"/>
            </a:pPr>
            <a:r>
              <a:rPr lang="en-US" baseline="0" dirty="0" smtClean="0"/>
              <a:t>Cons:</a:t>
            </a:r>
          </a:p>
          <a:p>
            <a:pPr lvl="1">
              <a:buFontTx/>
              <a:buChar char="-"/>
            </a:pPr>
            <a:r>
              <a:rPr lang="en-US" dirty="0" smtClean="0"/>
              <a:t>When transmitting data something might get lost</a:t>
            </a:r>
          </a:p>
          <a:p>
            <a:pPr lvl="2">
              <a:buFontTx/>
              <a:buChar char="-"/>
            </a:pPr>
            <a:r>
              <a:rPr lang="en-US" dirty="0" smtClean="0"/>
              <a:t>Losing one number might affect the image a lot </a:t>
            </a:r>
            <a:r>
              <a:rPr lang="en-US" dirty="0" smtClean="0"/>
              <a:t>more than if</a:t>
            </a:r>
            <a:r>
              <a:rPr lang="en-US" baseline="0" dirty="0" smtClean="0"/>
              <a:t> every pixel is described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Each </a:t>
            </a:r>
            <a:r>
              <a:rPr lang="en-US" baseline="0" dirty="0" smtClean="0"/>
              <a:t>piece (or </a:t>
            </a:r>
            <a:r>
              <a:rPr lang="en-US" b="1" baseline="0" dirty="0" smtClean="0"/>
              <a:t>pixel</a:t>
            </a:r>
            <a:r>
              <a:rPr lang="en-US" b="0" baseline="0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smtClean="0"/>
              <a:t>in the grid might be black or white, so just one bit per </a:t>
            </a:r>
            <a:r>
              <a:rPr lang="en-US" baseline="0" dirty="0" smtClean="0"/>
              <a:t>pixel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If want more shades of gray, can use a whole byte per </a:t>
            </a:r>
            <a:r>
              <a:rPr lang="en-US" baseline="0" dirty="0" smtClean="0"/>
              <a:t>pixel</a:t>
            </a:r>
            <a:endParaRPr lang="en-US" baseline="0" dirty="0" smtClean="0"/>
          </a:p>
          <a:p>
            <a:pPr lvl="2">
              <a:buFontTx/>
              <a:buChar char="-"/>
            </a:pPr>
            <a:r>
              <a:rPr lang="en-US" baseline="0" dirty="0" smtClean="0"/>
              <a:t>1 byte = 8 bits = numbers up to 255 -&gt; 255 shades of gray</a:t>
            </a:r>
          </a:p>
          <a:p>
            <a:pPr>
              <a:buFontTx/>
              <a:buChar char="-"/>
            </a:pPr>
            <a:r>
              <a:rPr lang="en-US" dirty="0" err="1" smtClean="0"/>
              <a:t>Colour</a:t>
            </a:r>
            <a:r>
              <a:rPr lang="en-US" dirty="0" smtClean="0"/>
              <a:t> photos:</a:t>
            </a:r>
          </a:p>
          <a:p>
            <a:pPr lvl="1">
              <a:buFontTx/>
              <a:buChar char="-"/>
            </a:pPr>
            <a:r>
              <a:rPr lang="en-US" dirty="0" smtClean="0"/>
              <a:t>Three </a:t>
            </a:r>
            <a:r>
              <a:rPr lang="en-US" dirty="0" err="1" smtClean="0"/>
              <a:t>colours</a:t>
            </a:r>
            <a:r>
              <a:rPr lang="en-US" dirty="0" smtClean="0"/>
              <a:t> – red, green, blue</a:t>
            </a:r>
          </a:p>
          <a:p>
            <a:pPr lvl="1">
              <a:buFontTx/>
              <a:buChar char="-"/>
            </a:pPr>
            <a:r>
              <a:rPr lang="en-US" dirty="0" smtClean="0"/>
              <a:t>How much of each </a:t>
            </a:r>
            <a:r>
              <a:rPr lang="en-US" dirty="0" err="1" smtClean="0"/>
              <a:t>colour</a:t>
            </a:r>
            <a:r>
              <a:rPr lang="en-US" dirty="0" smtClean="0"/>
              <a:t>?</a:t>
            </a:r>
          </a:p>
          <a:p>
            <a:pPr lvl="1">
              <a:buFontTx/>
              <a:buChar char="-"/>
            </a:pPr>
            <a:r>
              <a:rPr lang="en-US" dirty="0" smtClean="0"/>
              <a:t>Use one byte per </a:t>
            </a:r>
            <a:r>
              <a:rPr lang="en-US" dirty="0" err="1" smtClean="0"/>
              <a:t>colour</a:t>
            </a:r>
            <a:r>
              <a:rPr lang="en-US" dirty="0" smtClean="0"/>
              <a:t> =</a:t>
            </a:r>
            <a:r>
              <a:rPr lang="en-US" baseline="0" dirty="0" smtClean="0"/>
              <a:t> 3 bytes per </a:t>
            </a:r>
            <a:r>
              <a:rPr lang="en-US" baseline="0" dirty="0" smtClean="0"/>
              <a:t>pixel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Photographs</a:t>
            </a:r>
            <a:r>
              <a:rPr lang="en-US" baseline="0" dirty="0" smtClean="0"/>
              <a:t> are an example of a raster (aka bitmap) graphic</a:t>
            </a:r>
            <a:endParaRPr lang="en-CA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Digital cameras have a sensor laid out, more or less, like a grid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Light hits the pieces of the grid and is recorded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More megapixels = more </a:t>
            </a:r>
            <a:r>
              <a:rPr lang="en-US" baseline="0" dirty="0" smtClean="0"/>
              <a:t>pixels in the grid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Vecto</a:t>
            </a:r>
            <a:r>
              <a:rPr lang="en-US" baseline="0" dirty="0" smtClean="0"/>
              <a:t>r graphics are made of individual shapes and </a:t>
            </a:r>
            <a:r>
              <a:rPr lang="en-US" baseline="0" dirty="0" smtClean="0"/>
              <a:t>curves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Mathematical expressions define how the shapes and curves will look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Properties such as fill and outline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/thickness can be defined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They allow you to zoom in or stretch the image as much as you want without degrading the </a:t>
            </a:r>
            <a:r>
              <a:rPr lang="en-US" baseline="0" dirty="0" smtClean="0"/>
              <a:t>quality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Just redo the math to figure out what to display in terms of what is currently visible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Which format (vector or raster)</a:t>
            </a:r>
            <a:r>
              <a:rPr lang="en-US" baseline="0" dirty="0" smtClean="0"/>
              <a:t> would take less space?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Depends…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 raster image will always require a fixed number of pixels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 vector image’s size will be determined by how many shapes etc there are and how complex they are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When would you want to use vector?</a:t>
            </a:r>
            <a:r>
              <a:rPr lang="en-US" baseline="0" dirty="0" smtClean="0"/>
              <a:t> When raster?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Think about the content of the image and how/where it would be displayed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Video introducing</a:t>
            </a:r>
            <a:r>
              <a:rPr lang="en-US" baseline="0" dirty="0" smtClean="0"/>
              <a:t> what 3D graphics are</a:t>
            </a:r>
            <a:endParaRPr lang="en-CA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hlinkClick r:id="rId3"/>
              </a:rPr>
              <a:t>http://video.google.com/videoplay?docid=-5705559709668742546&amp;q=intro+to+3d+graphics&amp;ei=LxMhSMSpMY6y-wGStNDAAQ</a:t>
            </a:r>
            <a:endParaRPr lang="en-US" sz="1200" dirty="0" smtClean="0"/>
          </a:p>
          <a:p>
            <a:pPr lvl="1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Shapes</a:t>
            </a:r>
            <a:r>
              <a:rPr lang="en-US" baseline="0" dirty="0" smtClean="0"/>
              <a:t> in 3D graphics are defined by giving the locations of all their key points in 3D space, and how they are connected</a:t>
            </a:r>
          </a:p>
          <a:p>
            <a:pPr>
              <a:buFontTx/>
              <a:buChar char="-"/>
            </a:pPr>
            <a:r>
              <a:rPr lang="en-US" baseline="0" dirty="0" smtClean="0"/>
              <a:t>Curves require more complex information</a:t>
            </a:r>
          </a:p>
          <a:p>
            <a:pPr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basic shapes can be manipulated</a:t>
            </a:r>
          </a:p>
          <a:p>
            <a:pPr>
              <a:buFontTx/>
              <a:buChar char="-"/>
            </a:pPr>
            <a:r>
              <a:rPr lang="en-US" baseline="0" dirty="0" smtClean="0"/>
              <a:t>For example, they can be translated, or simply moved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Rotation can occur around any axis</a:t>
            </a:r>
            <a:r>
              <a:rPr lang="en-US" baseline="0" dirty="0" smtClean="0"/>
              <a:t> in three dimensions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Scaling is simply</a:t>
            </a:r>
            <a:r>
              <a:rPr lang="en-US" baseline="0" dirty="0" smtClean="0"/>
              <a:t> changing the size; this is possible because the shapes are defined like vector graphics</a:t>
            </a:r>
          </a:p>
          <a:p>
            <a:pPr>
              <a:buFontTx/>
              <a:buChar char="-"/>
            </a:pPr>
            <a:r>
              <a:rPr lang="en-US" dirty="0" smtClean="0"/>
              <a:t>Other transformations are possible,</a:t>
            </a:r>
            <a:r>
              <a:rPr lang="en-US" baseline="0" dirty="0" smtClean="0"/>
              <a:t> and they can all be combined in various ways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Represent letters by numbers</a:t>
            </a:r>
          </a:p>
          <a:p>
            <a:pPr>
              <a:buFontTx/>
              <a:buChar char="-"/>
            </a:pPr>
            <a:r>
              <a:rPr lang="en-US" dirty="0" smtClean="0"/>
              <a:t>Start capital</a:t>
            </a:r>
            <a:r>
              <a:rPr lang="en-US" baseline="0" dirty="0" smtClean="0"/>
              <a:t> A at 65 (or 01000001 in binary) so there is room for special characters in front</a:t>
            </a:r>
          </a:p>
          <a:p>
            <a:pPr>
              <a:buFontTx/>
              <a:buChar char="-"/>
            </a:pPr>
            <a:r>
              <a:rPr lang="en-US" dirty="0" smtClean="0"/>
              <a:t>Only need one byte to represent</a:t>
            </a:r>
            <a:r>
              <a:rPr lang="en-US" baseline="0" dirty="0" smtClean="0"/>
              <a:t> the alphabet and special characters found in ASCII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i.e. ASCII characters use one byte of storage each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When watching this video, think about what sort of issues have</a:t>
            </a:r>
            <a:r>
              <a:rPr lang="en-US" baseline="0" dirty="0" smtClean="0"/>
              <a:t> to be dealt with in terms of 3D graphics</a:t>
            </a:r>
          </a:p>
          <a:p>
            <a:pPr>
              <a:buFontTx/>
              <a:buChar char="-"/>
            </a:pPr>
            <a:r>
              <a:rPr lang="en-US" baseline="0" dirty="0" smtClean="0"/>
              <a:t>What kinds of things do you think would be particularly challenging?</a:t>
            </a:r>
          </a:p>
          <a:p>
            <a:pPr>
              <a:buFontTx/>
              <a:buChar char="-"/>
            </a:pPr>
            <a:r>
              <a:rPr lang="en-US" baseline="0" dirty="0" smtClean="0"/>
              <a:t>Note that this video was made with 100% free software that you can try out for yourself</a:t>
            </a:r>
          </a:p>
          <a:p>
            <a:pPr lvl="1">
              <a:buFontTx/>
              <a:buChar char="-"/>
            </a:pPr>
            <a:r>
              <a:rPr lang="en-US" baseline="0" smtClean="0"/>
              <a:t>http://www.blender.org</a:t>
            </a:r>
          </a:p>
          <a:p>
            <a:pPr lvl="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CS Unplugged activity on text compression</a:t>
            </a:r>
          </a:p>
          <a:p>
            <a:pPr lvl="1">
              <a:buFontTx/>
              <a:buChar char="-"/>
            </a:pPr>
            <a:r>
              <a:rPr lang="en-CA" dirty="0" smtClean="0"/>
              <a:t>http://csunplugged.org/sites/default/files/activity_pdfs_full/unplugged-03-text_compression.pdf</a:t>
            </a:r>
          </a:p>
          <a:p>
            <a:pPr lvl="0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letters or words are repeated in this poem?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Draw boxes around</a:t>
            </a:r>
            <a:r>
              <a:rPr lang="en-US" baseline="0" dirty="0" smtClean="0"/>
              <a:t> the first occurrence of a set of letters (two or more), then don’t repeat those letters; just draw an arrow to the original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Solution: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Pease porridge hot,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Pease porridge cold,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Pease porridge in the pot,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Nine days old.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like it hot,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like it cold,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like it in the pot,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Nine days old.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</a:t>
            </a:r>
            <a:r>
              <a:rPr lang="en-US" b="0" dirty="0" smtClean="0"/>
              <a:t>:</a:t>
            </a:r>
            <a:r>
              <a:rPr lang="en-US" b="0" baseline="0" dirty="0" smtClean="0"/>
              <a:t> Banana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Draw</a:t>
            </a:r>
            <a:r>
              <a:rPr lang="en-US" baseline="0" dirty="0" smtClean="0"/>
              <a:t> a picture in the spaces of a grid</a:t>
            </a:r>
          </a:p>
          <a:p>
            <a:pPr>
              <a:buFontTx/>
              <a:buChar char="-"/>
            </a:pPr>
            <a:r>
              <a:rPr lang="en-US" baseline="0" dirty="0" smtClean="0"/>
              <a:t>Lower resolution images have fewer pieces in the grid to fill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CS Unplugged Activity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by Numbers: Image Representation</a:t>
            </a:r>
          </a:p>
          <a:p>
            <a:pPr>
              <a:buFontTx/>
              <a:buChar char="-"/>
            </a:pPr>
            <a:r>
              <a:rPr lang="en-US" dirty="0" smtClean="0"/>
              <a:t>How might we represent the raster image of the ‘a’ </a:t>
            </a:r>
            <a:r>
              <a:rPr lang="en-US" baseline="0" dirty="0" smtClean="0"/>
              <a:t>on the computer?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One way is to simply list each pixel’s value using binary digits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For instance, black could be a 1 and white could be 0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Then the image here would be: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01110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00001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01111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10001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10001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01111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You could even just list all these numbers in one big long row if you knew the number of rows and columns in the image ahead of 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852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52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8229600" cy="234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86213"/>
            <a:ext cx="82296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5/30/2011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Graphics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9378" y="6553200"/>
            <a:ext cx="5105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COMP</a:t>
            </a:r>
            <a:r>
              <a:rPr lang="en-US" sz="1400" baseline="0" dirty="0" smtClean="0">
                <a:solidFill>
                  <a:schemeClr val="bg1">
                    <a:lumMod val="75000"/>
                  </a:schemeClr>
                </a:solidFill>
              </a:rPr>
              <a:t> 1001: Introduction to Computers for Arts and Social Sciences</a:t>
            </a:r>
            <a:endParaRPr lang="en-CA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nichiwua.files.wordpress.com/2006/10/bottle_completa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ectorVsRasterExample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ail's%20Documents\Carleton\COMP1001%20-%20Intro%20for%20Arts\Summer%202010\Notes\IntroTo3DGraphics.wmv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dvernon.com/blog/wp-content/uploads/2007/07/frustum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.aolcdn.com/gd-media/games/super-mario-galaxy/wii/93.jpg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guru.com/dbfiles/get_image.php?id=10123&amp;lbl=3DPROJ04_GIF&amp;ds=200610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buckbunny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big_buck_bunny_720p_stereo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anIyVGeWO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Wednesday, May 25, 2011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Raster/Bitmap Graphics</a:t>
            </a:r>
            <a:endParaRPr lang="en-CA" dirty="0"/>
          </a:p>
        </p:txBody>
      </p:sp>
      <p:pic>
        <p:nvPicPr>
          <p:cNvPr id="3" name="Picture 2" descr="C:\Users\Sylverbullit\Desktop\PIX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676400"/>
            <a:ext cx="4038600" cy="402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</a:t>
            </a:r>
            <a:r>
              <a:rPr lang="en-US" dirty="0" smtClean="0"/>
              <a:t> by Numbers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2105025" y="2181225"/>
            <a:ext cx="4933950" cy="2695575"/>
            <a:chOff x="914400" y="2133600"/>
            <a:chExt cx="4933950" cy="2695575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2971800"/>
              <a:ext cx="6912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a</a:t>
              </a:r>
              <a:endParaRPr lang="en-CA" sz="80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05000" y="3657600"/>
              <a:ext cx="121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133600"/>
              <a:ext cx="226695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</a:t>
            </a:r>
            <a:r>
              <a:rPr lang="en-US" dirty="0" smtClean="0"/>
              <a:t> by Numbers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39867" y="2181225"/>
            <a:ext cx="3264267" cy="2695575"/>
            <a:chOff x="1752600" y="2181225"/>
            <a:chExt cx="3264267" cy="26955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181225"/>
              <a:ext cx="226695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191000" y="220980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1,3,1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667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4,1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31242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1,4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000" y="35814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0,1,3,1</a:t>
              </a:r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40386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0,1,3,1</a:t>
              </a:r>
              <a:endParaRPr lang="en-C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44958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1,4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Represen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1676400"/>
            <a:ext cx="7848600" cy="37623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</a:t>
            </a:r>
            <a:r>
              <a:rPr lang="en-US" dirty="0" smtClean="0"/>
              <a:t> by Numbers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179052" y="3048000"/>
            <a:ext cx="6785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Pros and cons of this approach?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Raster/Bitmap Graphics</a:t>
            </a:r>
            <a:endParaRPr lang="en-CA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7050" y="1700213"/>
            <a:ext cx="5549900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Graphics</a:t>
            </a:r>
            <a:endParaRPr lang="en-CA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0913" y="5961063"/>
            <a:ext cx="4702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hlinkClick r:id="rId3"/>
              </a:rPr>
              <a:t>http://conichiwua.files.wordpress.com/2006/10/bottle_completa.png</a:t>
            </a:r>
            <a:endParaRPr lang="en-US" sz="1200" b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1600200"/>
            <a:ext cx="1865312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The Difference</a:t>
            </a:r>
            <a:endParaRPr lang="en-US" dirty="0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371600" y="2143125"/>
            <a:ext cx="640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800" b="0" dirty="0">
                <a:hlinkClick r:id="rId3" action="ppaction://hlinkfile"/>
              </a:rPr>
              <a:t>Two versions of the same image.</a:t>
            </a:r>
            <a:endParaRPr lang="en-CA" sz="2800" b="0" dirty="0"/>
          </a:p>
          <a:p>
            <a:pPr algn="ctr"/>
            <a:r>
              <a:rPr lang="en-CA" sz="2800" b="0" dirty="0"/>
              <a:t>One is a raster image, the other vector.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Intro to 3D Graphics</a:t>
            </a:r>
            <a:endParaRPr lang="en-US" dirty="0" smtClean="0"/>
          </a:p>
        </p:txBody>
      </p:sp>
      <p:pic>
        <p:nvPicPr>
          <p:cNvPr id="24580" name="IntroTo3DGraphics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63713" y="1695450"/>
            <a:ext cx="5616575" cy="421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96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Mathematical 3D Objects</a:t>
            </a:r>
            <a:endParaRPr lang="en-US" dirty="0" smtClean="0"/>
          </a:p>
        </p:txBody>
      </p:sp>
      <p:pic>
        <p:nvPicPr>
          <p:cNvPr id="12291" name="Picture 10" descr="describeCorn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0025" y="1528763"/>
            <a:ext cx="3776663" cy="4637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and Bytes</a:t>
            </a:r>
            <a:endParaRPr lang="en-CA" dirty="0"/>
          </a:p>
        </p:txBody>
      </p:sp>
      <p:pic>
        <p:nvPicPr>
          <p:cNvPr id="3" name="Picture 2" descr="C:\Users\Sylverbullit\Desktop\By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1524000"/>
            <a:ext cx="65531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9264" y="5257800"/>
            <a:ext cx="782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4 bytes = 32 bits → 1 integer = a number up to </a:t>
            </a:r>
            <a:r>
              <a:rPr lang="en-US" sz="2400" b="1" dirty="0" smtClean="0"/>
              <a:t>4,294,967,296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Translation</a:t>
            </a:r>
            <a:endParaRPr lang="en-US" dirty="0" smtClean="0"/>
          </a:p>
        </p:txBody>
      </p:sp>
      <p:pic>
        <p:nvPicPr>
          <p:cNvPr id="13315" name="Picture 7" descr="transl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9963" y="2487613"/>
            <a:ext cx="7202487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Rotation</a:t>
            </a:r>
            <a:endParaRPr lang="en-US" dirty="0" smtClean="0"/>
          </a:p>
        </p:txBody>
      </p:sp>
      <p:pic>
        <p:nvPicPr>
          <p:cNvPr id="14339" name="Picture 4" descr="rot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8213" y="2487613"/>
            <a:ext cx="7265987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Scaling</a:t>
            </a:r>
            <a:endParaRPr lang="en-US" dirty="0" smtClean="0"/>
          </a:p>
        </p:txBody>
      </p:sp>
      <p:pic>
        <p:nvPicPr>
          <p:cNvPr id="15363" name="Picture 4" descr="sca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8063" y="2487613"/>
            <a:ext cx="7126287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3D Games Have to Deal With: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75613" cy="4852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800" dirty="0" smtClean="0"/>
              <a:t>How much can the camera see?</a:t>
            </a:r>
            <a:endParaRPr lang="en-US" sz="2800" dirty="0" smtClean="0"/>
          </a:p>
        </p:txBody>
      </p:sp>
      <p:pic>
        <p:nvPicPr>
          <p:cNvPr id="19460" name="Picture 9" descr="viewFrust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7513" y="2349500"/>
            <a:ext cx="5770562" cy="3663950"/>
          </a:xfrm>
          <a:noFill/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468313" y="6137275"/>
            <a:ext cx="4294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hlinkClick r:id="rId3"/>
              </a:rPr>
              <a:t>http://www.chadvernon.com/blog/wp-content/uploads/2007/07/frustum.jpg</a:t>
            </a:r>
            <a:endParaRPr lang="en-US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3D Games Have to Deal With: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75613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800" dirty="0" smtClean="0"/>
              <a:t>Should objects further away look smaller?</a:t>
            </a:r>
            <a:endParaRPr lang="en-US" sz="2800" dirty="0" smtClean="0"/>
          </a:p>
        </p:txBody>
      </p:sp>
      <p:pic>
        <p:nvPicPr>
          <p:cNvPr id="20484" name="Picture 10" descr="perspect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2420938"/>
            <a:ext cx="5832475" cy="35671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3D Games Have to Deal With: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75613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800" dirty="0" smtClean="0"/>
              <a:t>Should objects further away look smaller?</a:t>
            </a:r>
            <a:endParaRPr lang="en-US" sz="2800" dirty="0" smtClean="0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68313" y="6137275"/>
            <a:ext cx="3906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hlinkClick r:id="rId2"/>
              </a:rPr>
              <a:t>http://o.aolcdn.com/gd-media/games/super-mario-galaxy/wii/93.jpg</a:t>
            </a:r>
            <a:endParaRPr lang="en-US" sz="1000" b="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095375" y="30876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/>
              <a:t>YES</a:t>
            </a:r>
            <a:endParaRPr lang="en-US" sz="2400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1187450" y="3573463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pic>
        <p:nvPicPr>
          <p:cNvPr id="2151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2565400"/>
            <a:ext cx="5400675" cy="30448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3D Games Have to Deal With: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75613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800" dirty="0" smtClean="0"/>
              <a:t>Should objects further away look smaller?</a:t>
            </a:r>
            <a:endParaRPr lang="en-US" sz="2800" dirty="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6488" y="2349500"/>
            <a:ext cx="4391025" cy="3159125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8313" y="6137275"/>
            <a:ext cx="5527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hlinkClick r:id="rId3"/>
              </a:rPr>
              <a:t>http://www.codeguru.com/dbfiles/get_image.php?id=10123&amp;lbl=3DPROJ04_GIF&amp;ds=20061023</a:t>
            </a:r>
            <a:endParaRPr lang="en-US" sz="1000" b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95375" y="308768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/>
              <a:t>NO</a:t>
            </a:r>
            <a:endParaRPr lang="en-US" sz="240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187450" y="3573463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Let’s See Graphics in Action!</a:t>
            </a:r>
            <a:endParaRPr lang="en-US" dirty="0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400" dirty="0" smtClean="0"/>
              <a:t>“Big Buck Bunny”</a:t>
            </a:r>
          </a:p>
          <a:p>
            <a:pPr marL="0" indent="0" algn="ctr" eaLnBrk="1" hangingPunct="1">
              <a:buFontTx/>
              <a:buNone/>
            </a:pPr>
            <a:r>
              <a:rPr lang="en-CA" sz="2400" dirty="0" smtClean="0"/>
              <a:t>Movie created entirely by free, open source tools</a:t>
            </a:r>
          </a:p>
          <a:p>
            <a:pPr marL="0" indent="0" algn="ctr" eaLnBrk="1" hangingPunct="1">
              <a:buFontTx/>
              <a:buNone/>
            </a:pPr>
            <a:r>
              <a:rPr lang="en-CA" sz="2400" dirty="0" smtClean="0">
                <a:hlinkClick r:id="rId3"/>
              </a:rPr>
              <a:t>http://www.bigbuckbunny.org/</a:t>
            </a:r>
            <a:endParaRPr lang="en-CA" sz="2400" dirty="0" smtClean="0"/>
          </a:p>
          <a:p>
            <a:pPr marL="0" indent="0" algn="ctr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1843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0" y="3352800"/>
            <a:ext cx="45085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Code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0103" r="21678" b="66617"/>
          <a:stretch>
            <a:fillRect/>
          </a:stretch>
        </p:blipFill>
        <p:spPr bwMode="auto">
          <a:xfrm>
            <a:off x="2774496" y="1447800"/>
            <a:ext cx="3595008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Code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1371600"/>
            <a:ext cx="6810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Compression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The Rain</a:t>
            </a:r>
          </a:p>
          <a:p>
            <a:pPr algn="ctr"/>
            <a:r>
              <a:rPr lang="en-CA" sz="3200" b="1" dirty="0" err="1" smtClean="0"/>
              <a:t>Pitter</a:t>
            </a:r>
            <a:r>
              <a:rPr lang="en-CA" sz="3200" b="1" dirty="0" smtClean="0"/>
              <a:t> patter</a:t>
            </a:r>
          </a:p>
          <a:p>
            <a:pPr algn="ctr"/>
            <a:r>
              <a:rPr lang="en-CA" sz="3200" b="1" dirty="0" err="1" smtClean="0"/>
              <a:t>Pitter</a:t>
            </a:r>
            <a:r>
              <a:rPr lang="en-CA" sz="3200" b="1" dirty="0" smtClean="0"/>
              <a:t> patter</a:t>
            </a:r>
          </a:p>
          <a:p>
            <a:pPr algn="ctr"/>
            <a:r>
              <a:rPr lang="en-CA" sz="3200" b="1" dirty="0" smtClean="0"/>
              <a:t>Listen to the rain</a:t>
            </a:r>
          </a:p>
          <a:p>
            <a:pPr algn="ctr"/>
            <a:r>
              <a:rPr lang="en-CA" sz="3200" b="1" dirty="0" err="1" smtClean="0"/>
              <a:t>Pitter</a:t>
            </a:r>
            <a:r>
              <a:rPr lang="en-CA" sz="3200" b="1" dirty="0" smtClean="0"/>
              <a:t> patter</a:t>
            </a:r>
          </a:p>
          <a:p>
            <a:pPr algn="ctr"/>
            <a:r>
              <a:rPr lang="en-CA" sz="3200" b="1" dirty="0" err="1" smtClean="0"/>
              <a:t>Pitter</a:t>
            </a:r>
            <a:r>
              <a:rPr lang="en-CA" sz="3200" b="1" dirty="0" smtClean="0"/>
              <a:t> patter</a:t>
            </a:r>
          </a:p>
          <a:p>
            <a:pPr algn="ctr"/>
            <a:r>
              <a:rPr lang="en-CA" sz="3200" b="1" dirty="0" smtClean="0"/>
              <a:t>On the window pane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Compression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9797" t="33300" r="50254" b="38274"/>
          <a:stretch>
            <a:fillRect/>
          </a:stretch>
        </p:blipFill>
        <p:spPr bwMode="auto">
          <a:xfrm>
            <a:off x="2324100" y="20955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Compression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5417" t="14667" r="16250" b="6203"/>
          <a:stretch>
            <a:fillRect/>
          </a:stretch>
        </p:blipFill>
        <p:spPr bwMode="auto">
          <a:xfrm>
            <a:off x="1905000" y="1421296"/>
            <a:ext cx="5334000" cy="45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Compression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2362200"/>
            <a:ext cx="5305425" cy="2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Babbage's Difference Engine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http://www.youtube.com/watch?v=0anIyVGeWOI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1095</Words>
  <Application>Microsoft Office PowerPoint</Application>
  <PresentationFormat>On-screen Show (4:3)</PresentationFormat>
  <Paragraphs>165</Paragraphs>
  <Slides>27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Data Representation</vt:lpstr>
      <vt:lpstr>Bits and Bytes</vt:lpstr>
      <vt:lpstr>ASCII Code</vt:lpstr>
      <vt:lpstr>ASCII Code</vt:lpstr>
      <vt:lpstr>Text Compression</vt:lpstr>
      <vt:lpstr>Text Compression</vt:lpstr>
      <vt:lpstr>Text Compression</vt:lpstr>
      <vt:lpstr>Text Compression</vt:lpstr>
      <vt:lpstr>Babbage's Difference Engine</vt:lpstr>
      <vt:lpstr>Raster/Bitmap Graphics</vt:lpstr>
      <vt:lpstr>Colour by Numbers</vt:lpstr>
      <vt:lpstr>Colour by Numbers</vt:lpstr>
      <vt:lpstr>Slide 13</vt:lpstr>
      <vt:lpstr>Colour by Numbers</vt:lpstr>
      <vt:lpstr>Raster/Bitmap Graphics</vt:lpstr>
      <vt:lpstr>Vector Graphics</vt:lpstr>
      <vt:lpstr>The Difference</vt:lpstr>
      <vt:lpstr>Intro to 3D Graphics</vt:lpstr>
      <vt:lpstr>Mathematical 3D Objects</vt:lpstr>
      <vt:lpstr>Translation</vt:lpstr>
      <vt:lpstr>Rotation</vt:lpstr>
      <vt:lpstr>Scaling</vt:lpstr>
      <vt:lpstr>3D Games Have to Deal With:</vt:lpstr>
      <vt:lpstr>3D Games Have to Deal With:</vt:lpstr>
      <vt:lpstr>3D Games Have to Deal With:</vt:lpstr>
      <vt:lpstr>3D Games Have to Deal With:</vt:lpstr>
      <vt:lpstr>Let’s See Graphics in Action!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191</cp:revision>
  <dcterms:created xsi:type="dcterms:W3CDTF">2010-05-09T19:22:45Z</dcterms:created>
  <dcterms:modified xsi:type="dcterms:W3CDTF">2011-05-30T15:28:39Z</dcterms:modified>
</cp:coreProperties>
</file>