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8" r:id="rId4"/>
    <p:sldId id="258" r:id="rId5"/>
    <p:sldId id="289" r:id="rId6"/>
    <p:sldId id="290" r:id="rId7"/>
    <p:sldId id="291" r:id="rId8"/>
    <p:sldId id="260" r:id="rId9"/>
    <p:sldId id="29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32" autoAdjust="0"/>
  </p:normalViewPr>
  <p:slideViewPr>
    <p:cSldViewPr>
      <p:cViewPr varScale="1">
        <p:scale>
          <a:sx n="103" d="100"/>
          <a:sy n="103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38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68C8E-C6ED-4CC3-8A6E-30D6B4DEE4E0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B66BB-93A9-46A1-A1DD-07D225ED7A9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CS Unplugged activity:</a:t>
            </a:r>
            <a:r>
              <a:rPr lang="en-US" baseline="0" dirty="0" smtClean="0"/>
              <a:t> </a:t>
            </a:r>
            <a:r>
              <a:rPr lang="en-US" dirty="0" smtClean="0"/>
              <a:t>http://csunplugged.org/binary-numbers</a:t>
            </a:r>
          </a:p>
          <a:p>
            <a:pPr>
              <a:buFontTx/>
              <a:buChar char="-"/>
            </a:pPr>
            <a:r>
              <a:rPr lang="en-US" dirty="0" smtClean="0"/>
              <a:t>In class, I asked you all to bring a set of these cards cut out and ready to go</a:t>
            </a:r>
          </a:p>
          <a:p>
            <a:pPr>
              <a:buFontTx/>
              <a:buChar char="-"/>
            </a:pPr>
            <a:r>
              <a:rPr lang="en-US" dirty="0" smtClean="0"/>
              <a:t>I will</a:t>
            </a:r>
            <a:r>
              <a:rPr lang="en-US" baseline="0" dirty="0" smtClean="0"/>
              <a:t> ask the following questions: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What do you notice about the number of dots on each card?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How many dots would the next card have if we added a sixth one of the left?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You can flip a card over to make its dots not count (but keep them all in the same place).  Flip your cards to show the following number of dots:</a:t>
            </a:r>
          </a:p>
          <a:p>
            <a:pPr lvl="2">
              <a:buFontTx/>
              <a:buChar char="-"/>
            </a:pPr>
            <a:r>
              <a:rPr lang="en-US" baseline="0" dirty="0" smtClean="0"/>
              <a:t>6</a:t>
            </a:r>
          </a:p>
          <a:p>
            <a:pPr lvl="2">
              <a:buFontTx/>
              <a:buChar char="-"/>
            </a:pPr>
            <a:r>
              <a:rPr lang="en-US" baseline="0" dirty="0" smtClean="0"/>
              <a:t>15</a:t>
            </a:r>
          </a:p>
          <a:p>
            <a:pPr lvl="2">
              <a:buFontTx/>
              <a:buChar char="-"/>
            </a:pPr>
            <a:r>
              <a:rPr lang="en-US" baseline="0" dirty="0" smtClean="0"/>
              <a:t>21</a:t>
            </a:r>
          </a:p>
          <a:p>
            <a:pPr lvl="2">
              <a:buFontTx/>
              <a:buChar char="-"/>
            </a:pPr>
            <a:r>
              <a:rPr lang="en-US" baseline="0" dirty="0" smtClean="0"/>
              <a:t>29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What is the largest number you can represent in binary with these five cards? The smallest?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Now try counting from zero onward (adding one each time).  Look for a pattern in how the cards flip.</a:t>
            </a:r>
          </a:p>
          <a:p>
            <a:pPr lvl="2">
              <a:buFontTx/>
              <a:buChar char="-"/>
            </a:pPr>
            <a:r>
              <a:rPr lang="en-US" baseline="0" dirty="0" smtClean="0"/>
              <a:t>Can you work out a logical and reliable method of flipping the cards to increase any number by one?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The cards represent binary digits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When a card is flipped over, we show a zero in that column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When it is flipped up, we show a one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What does the binary number 10010 represent?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How would you represent 17 in binary? What about 30?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Notice how confusing it</a:t>
            </a:r>
            <a:r>
              <a:rPr lang="en-US" baseline="0" dirty="0" smtClean="0"/>
              <a:t> could get if we didn’t know whether 10001011 was decimal (perhaps seen more clearly as 10,001,011) or binary.  </a:t>
            </a:r>
          </a:p>
          <a:p>
            <a:pPr>
              <a:buFontTx/>
              <a:buChar char="-"/>
            </a:pPr>
            <a:r>
              <a:rPr lang="en-US" baseline="0" dirty="0" smtClean="0"/>
              <a:t>It’s very important to specify whether you are writing a number as decimal or binary.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I will be sure to always specify on tests etc.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Different ways of representing 1 and 0 from</a:t>
            </a:r>
            <a:r>
              <a:rPr lang="en-US" baseline="0" dirty="0" smtClean="0"/>
              <a:t> CS Unplugged binary activity “What’s it all about”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5/18/2011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Graphic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9378" y="6553200"/>
            <a:ext cx="5105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COMP</a:t>
            </a:r>
            <a:r>
              <a:rPr lang="en-US" sz="1400" baseline="0" dirty="0" smtClean="0">
                <a:solidFill>
                  <a:schemeClr val="bg1">
                    <a:lumMod val="75000"/>
                  </a:schemeClr>
                </a:solidFill>
              </a:rPr>
              <a:t> 1001: Introduction to Computers for Arts and Social Sciences</a:t>
            </a:r>
            <a:endParaRPr lang="en-CA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Yb5w8L2NS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dFmSlFojI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Wednesday, May </a:t>
            </a:r>
            <a:r>
              <a:rPr lang="en-US" dirty="0" smtClean="0"/>
              <a:t>18, 2011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high can you count on your fingers?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http://www.youtube.com/watch?v=iYb5w8L2NSc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Stuff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Use </a:t>
            </a:r>
            <a:r>
              <a:rPr lang="en-US" dirty="0" smtClean="0"/>
              <a:t>forums to ask questions (email ok too</a:t>
            </a:r>
            <a:r>
              <a:rPr lang="en-US" dirty="0" smtClean="0"/>
              <a:t>)</a:t>
            </a:r>
          </a:p>
          <a:p>
            <a:pPr algn="ctr"/>
            <a:r>
              <a:rPr lang="en-US" dirty="0" smtClean="0"/>
              <a:t>Should we change Andrew W’s office hours to Thursday?</a:t>
            </a:r>
          </a:p>
          <a:p>
            <a:pPr algn="ctr"/>
            <a:r>
              <a:rPr lang="en-US" dirty="0" smtClean="0"/>
              <a:t>Assignment 1 due Sunday night</a:t>
            </a:r>
          </a:p>
          <a:p>
            <a:pPr algn="ctr"/>
            <a:r>
              <a:rPr lang="en-US" dirty="0" smtClean="0"/>
              <a:t>Assignment 2 due Monday May 30</a:t>
            </a:r>
          </a:p>
          <a:p>
            <a:pPr algn="ctr"/>
            <a:r>
              <a:rPr lang="en-US" dirty="0" smtClean="0"/>
              <a:t>Monday is a holiday! :D</a:t>
            </a:r>
          </a:p>
          <a:p>
            <a:pPr algn="ctr"/>
            <a:r>
              <a:rPr lang="en-US" dirty="0" smtClean="0"/>
              <a:t>Guest speaker and quiz next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Taker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Paul </a:t>
            </a:r>
            <a:r>
              <a:rPr lang="en-US" dirty="0" err="1" smtClean="0"/>
              <a:t>Menton</a:t>
            </a:r>
            <a:r>
              <a:rPr lang="en-US" dirty="0" smtClean="0"/>
              <a:t> Centre for Students with Disabilities is looking for a Volunteer </a:t>
            </a:r>
            <a:r>
              <a:rPr lang="en-US" dirty="0" err="1" smtClean="0"/>
              <a:t>Notetaker</a:t>
            </a:r>
            <a:r>
              <a:rPr lang="en-US" dirty="0" smtClean="0"/>
              <a:t> for this class. The criteria for being a Volunteer </a:t>
            </a:r>
            <a:r>
              <a:rPr lang="en-US" dirty="0" err="1" smtClean="0"/>
              <a:t>Notetaker</a:t>
            </a:r>
            <a:r>
              <a:rPr lang="en-US" dirty="0" smtClean="0"/>
              <a:t> include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Attending </a:t>
            </a:r>
            <a:r>
              <a:rPr lang="en-US" dirty="0" smtClean="0"/>
              <a:t>all assigned </a:t>
            </a:r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Taking </a:t>
            </a:r>
            <a:r>
              <a:rPr lang="en-US" dirty="0" smtClean="0"/>
              <a:t>complete and legible </a:t>
            </a:r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Typing </a:t>
            </a:r>
            <a:r>
              <a:rPr lang="en-US" dirty="0" smtClean="0"/>
              <a:t>up lecture notes and submitting them electronically within 48-hours after each Class (math &amp; other formula heavy notes can be scanned at the </a:t>
            </a:r>
            <a:r>
              <a:rPr lang="en-US" dirty="0" err="1" smtClean="0"/>
              <a:t>Notetaking</a:t>
            </a:r>
            <a:r>
              <a:rPr lang="en-US" dirty="0" smtClean="0"/>
              <a:t> Office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Maintaining </a:t>
            </a:r>
            <a:r>
              <a:rPr lang="en-US" dirty="0" smtClean="0"/>
              <a:t>confidentiality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505075"/>
            <a:ext cx="47244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899890" y="4648200"/>
            <a:ext cx="5344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400" b="1" dirty="0" smtClean="0"/>
              <a:t>http://csunplugged.org/binary-numbers</a:t>
            </a:r>
            <a:endParaRPr lang="en-C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Numbers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899890" y="4648200"/>
            <a:ext cx="5344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400" b="1" dirty="0" smtClean="0"/>
              <a:t>http://csunplugged.org/binary-numbers</a:t>
            </a:r>
            <a:endParaRPr lang="en-CA" sz="2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286000"/>
            <a:ext cx="51911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Decimal Equivalent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551302" y="1676400"/>
            <a:ext cx="6041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Decimal = The Numbers We Usually Work With</a:t>
            </a:r>
            <a:endParaRPr lang="en-C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14830" y="2209800"/>
            <a:ext cx="5314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1’s column, 10’s column, 100’s column, …</a:t>
            </a:r>
            <a:endParaRPr lang="en-CA" sz="2400" dirty="0"/>
          </a:p>
        </p:txBody>
      </p:sp>
      <p:sp>
        <p:nvSpPr>
          <p:cNvPr id="6" name="Rectangle 5"/>
          <p:cNvSpPr/>
          <p:nvPr/>
        </p:nvSpPr>
        <p:spPr>
          <a:xfrm>
            <a:off x="1981200" y="4168676"/>
            <a:ext cx="2468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462,365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3711476"/>
            <a:ext cx="14750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(5 * 1) +</a:t>
            </a:r>
          </a:p>
          <a:p>
            <a:r>
              <a:rPr lang="en-US" dirty="0" smtClean="0"/>
              <a:t>(6 * 10) +</a:t>
            </a:r>
          </a:p>
          <a:p>
            <a:r>
              <a:rPr lang="en-US" dirty="0" smtClean="0"/>
              <a:t>(3 * 100) +</a:t>
            </a:r>
          </a:p>
          <a:p>
            <a:r>
              <a:rPr lang="en-US" dirty="0" smtClean="0"/>
              <a:t>(2 * 1,000) +</a:t>
            </a:r>
          </a:p>
          <a:p>
            <a:r>
              <a:rPr lang="en-US" dirty="0" smtClean="0"/>
              <a:t>(6 * 10,000) +</a:t>
            </a:r>
          </a:p>
          <a:p>
            <a:r>
              <a:rPr lang="en-US" dirty="0" smtClean="0"/>
              <a:t>(4 * 100,000)</a:t>
            </a:r>
          </a:p>
          <a:p>
            <a:r>
              <a:rPr lang="en-US" dirty="0" smtClean="0"/>
              <a:t>-----------------</a:t>
            </a:r>
          </a:p>
          <a:p>
            <a:r>
              <a:rPr lang="en-US" dirty="0" smtClean="0"/>
              <a:t>462,365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3040175" y="2586335"/>
            <a:ext cx="3063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10 digits available (0-9)</a:t>
            </a:r>
            <a:endParaRPr lang="en-CA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Decimal Equivalent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157487" y="1676400"/>
            <a:ext cx="6829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Binary = A New Way to Represent the Same Numbers</a:t>
            </a:r>
            <a:endParaRPr lang="en-C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91093" y="2209800"/>
            <a:ext cx="616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1’s column, 2’s column, 4’s column, 8’s column…</a:t>
            </a:r>
            <a:endParaRPr lang="en-CA" sz="2400" dirty="0"/>
          </a:p>
        </p:txBody>
      </p:sp>
      <p:sp>
        <p:nvSpPr>
          <p:cNvPr id="6" name="Rectangle 5"/>
          <p:cNvSpPr/>
          <p:nvPr/>
        </p:nvSpPr>
        <p:spPr>
          <a:xfrm>
            <a:off x="1676400" y="3919478"/>
            <a:ext cx="2993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10001011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21888" y="3386078"/>
            <a:ext cx="110158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 * 1) +</a:t>
            </a:r>
          </a:p>
          <a:p>
            <a:r>
              <a:rPr lang="en-US" dirty="0" smtClean="0"/>
              <a:t>(1 * 2) +</a:t>
            </a:r>
          </a:p>
          <a:p>
            <a:r>
              <a:rPr lang="en-US" dirty="0" smtClean="0"/>
              <a:t>(0 * 4) +</a:t>
            </a:r>
          </a:p>
          <a:p>
            <a:r>
              <a:rPr lang="en-US" dirty="0" smtClean="0"/>
              <a:t>(1 * 8) +</a:t>
            </a:r>
          </a:p>
          <a:p>
            <a:r>
              <a:rPr lang="en-US" dirty="0" smtClean="0"/>
              <a:t>(0 * 16) +</a:t>
            </a:r>
          </a:p>
          <a:p>
            <a:r>
              <a:rPr lang="en-US" dirty="0" smtClean="0"/>
              <a:t>(0 * 32) +</a:t>
            </a:r>
          </a:p>
          <a:p>
            <a:r>
              <a:rPr lang="en-US" dirty="0" smtClean="0"/>
              <a:t>(0 * 64) +</a:t>
            </a:r>
          </a:p>
          <a:p>
            <a:r>
              <a:rPr lang="en-US" dirty="0" smtClean="0"/>
              <a:t>(1 * 128)</a:t>
            </a:r>
          </a:p>
          <a:p>
            <a:r>
              <a:rPr lang="en-US" dirty="0" smtClean="0"/>
              <a:t>-------------</a:t>
            </a:r>
          </a:p>
          <a:p>
            <a:r>
              <a:rPr lang="en-US" dirty="0" smtClean="0"/>
              <a:t>139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3117921" y="2586335"/>
            <a:ext cx="2908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2 digits available (0-1)</a:t>
            </a:r>
            <a:endParaRPr lang="en-CA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328737"/>
            <a:ext cx="17716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366837"/>
            <a:ext cx="19431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71663" y="2809875"/>
            <a:ext cx="54006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4343400"/>
            <a:ext cx="4724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Numbers in 60 Seconds</a:t>
            </a:r>
            <a:endParaRPr lang="en-CA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http://www.youtube.com/watch?v=qdFmSlFojIw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585</Words>
  <Application>Microsoft Office PowerPoint</Application>
  <PresentationFormat>On-screen Show (4:3)</PresentationFormat>
  <Paragraphs>78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Binary Numbers</vt:lpstr>
      <vt:lpstr>Admin Stuff</vt:lpstr>
      <vt:lpstr>Note Taker</vt:lpstr>
      <vt:lpstr>Binary Numbers</vt:lpstr>
      <vt:lpstr>Binary Numbers</vt:lpstr>
      <vt:lpstr>The Decimal Equivalent</vt:lpstr>
      <vt:lpstr>The Decimal Equivalent</vt:lpstr>
      <vt:lpstr>Slide 8</vt:lpstr>
      <vt:lpstr>Binary Numbers in 60 Seconds</vt:lpstr>
      <vt:lpstr>How high can you count on your fingers?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</dc:creator>
  <cp:lastModifiedBy>Gail</cp:lastModifiedBy>
  <cp:revision>189</cp:revision>
  <dcterms:created xsi:type="dcterms:W3CDTF">2010-05-09T19:22:45Z</dcterms:created>
  <dcterms:modified xsi:type="dcterms:W3CDTF">2011-05-18T19:11:44Z</dcterms:modified>
</cp:coreProperties>
</file>